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54.xml" ContentType="application/vnd.openxmlformats-officedocument.presentationml.tags+xml"/>
  <Override PartName="/ppt/notesSlides/notesSlide56.xml" ContentType="application/vnd.openxmlformats-officedocument.presentationml.notesSlide+xml"/>
  <Override PartName="/ppt/tags/tag55.xml" ContentType="application/vnd.openxmlformats-officedocument.presentationml.tags+xml"/>
  <Override PartName="/ppt/notesSlides/notesSlide57.xml" ContentType="application/vnd.openxmlformats-officedocument.presentationml.notesSlide+xml"/>
  <Override PartName="/ppt/tags/tag56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57.xml" ContentType="application/vnd.openxmlformats-officedocument.presentationml.tags+xml"/>
  <Override PartName="/ppt/notesSlides/notesSlide60.xml" ContentType="application/vnd.openxmlformats-officedocument.presentationml.notesSlide+xml"/>
  <Override PartName="/ppt/tags/tag58.xml" ContentType="application/vnd.openxmlformats-officedocument.presentationml.tags+xml"/>
  <Override PartName="/ppt/notesSlides/notesSlide61.xml" ContentType="application/vnd.openxmlformats-officedocument.presentationml.notesSlide+xml"/>
  <Override PartName="/ppt/tags/tag59.xml" ContentType="application/vnd.openxmlformats-officedocument.presentationml.tags+xml"/>
  <Override PartName="/ppt/notesSlides/notesSlide62.xml" ContentType="application/vnd.openxmlformats-officedocument.presentationml.notesSlide+xml"/>
  <Override PartName="/ppt/tags/tag60.xml" ContentType="application/vnd.openxmlformats-officedocument.presentationml.tags+xml"/>
  <Override PartName="/ppt/notesSlides/notesSlide63.xml" ContentType="application/vnd.openxmlformats-officedocument.presentationml.notesSlide+xml"/>
  <Override PartName="/ppt/tags/tag61.xml" ContentType="application/vnd.openxmlformats-officedocument.presentationml.tags+xml"/>
  <Override PartName="/ppt/notesSlides/notesSlide64.xml" ContentType="application/vnd.openxmlformats-officedocument.presentationml.notesSlide+xml"/>
  <Override PartName="/ppt/tags/tag62.xml" ContentType="application/vnd.openxmlformats-officedocument.presentationml.tags+xml"/>
  <Override PartName="/ppt/notesSlides/notesSlide6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4"/>
  </p:sldMasterIdLst>
  <p:notesMasterIdLst>
    <p:notesMasterId r:id="rId79"/>
  </p:notesMasterIdLst>
  <p:handoutMasterIdLst>
    <p:handoutMasterId r:id="rId80"/>
  </p:handoutMasterIdLst>
  <p:sldIdLst>
    <p:sldId id="259" r:id="rId5"/>
    <p:sldId id="697" r:id="rId6"/>
    <p:sldId id="257" r:id="rId7"/>
    <p:sldId id="283" r:id="rId8"/>
    <p:sldId id="625" r:id="rId9"/>
    <p:sldId id="626" r:id="rId10"/>
    <p:sldId id="678" r:id="rId11"/>
    <p:sldId id="679" r:id="rId12"/>
    <p:sldId id="680" r:id="rId13"/>
    <p:sldId id="681" r:id="rId14"/>
    <p:sldId id="683" r:id="rId15"/>
    <p:sldId id="684" r:id="rId16"/>
    <p:sldId id="685" r:id="rId17"/>
    <p:sldId id="686" r:id="rId18"/>
    <p:sldId id="687" r:id="rId19"/>
    <p:sldId id="688" r:id="rId20"/>
    <p:sldId id="689" r:id="rId21"/>
    <p:sldId id="690" r:id="rId22"/>
    <p:sldId id="691" r:id="rId23"/>
    <p:sldId id="692" r:id="rId24"/>
    <p:sldId id="693" r:id="rId25"/>
    <p:sldId id="677" r:id="rId26"/>
    <p:sldId id="667" r:id="rId27"/>
    <p:sldId id="694" r:id="rId28"/>
    <p:sldId id="695" r:id="rId29"/>
    <p:sldId id="696" r:id="rId30"/>
    <p:sldId id="698" r:id="rId31"/>
    <p:sldId id="731" r:id="rId32"/>
    <p:sldId id="700" r:id="rId33"/>
    <p:sldId id="701" r:id="rId34"/>
    <p:sldId id="702" r:id="rId35"/>
    <p:sldId id="703" r:id="rId36"/>
    <p:sldId id="682" r:id="rId37"/>
    <p:sldId id="704" r:id="rId38"/>
    <p:sldId id="705" r:id="rId39"/>
    <p:sldId id="706" r:id="rId40"/>
    <p:sldId id="707" r:id="rId41"/>
    <p:sldId id="708" r:id="rId42"/>
    <p:sldId id="709" r:id="rId43"/>
    <p:sldId id="710" r:id="rId44"/>
    <p:sldId id="711" r:id="rId45"/>
    <p:sldId id="712" r:id="rId46"/>
    <p:sldId id="713" r:id="rId47"/>
    <p:sldId id="714" r:id="rId48"/>
    <p:sldId id="715" r:id="rId49"/>
    <p:sldId id="716" r:id="rId50"/>
    <p:sldId id="717" r:id="rId51"/>
    <p:sldId id="718" r:id="rId52"/>
    <p:sldId id="719" r:id="rId53"/>
    <p:sldId id="720" r:id="rId54"/>
    <p:sldId id="721" r:id="rId55"/>
    <p:sldId id="722" r:id="rId56"/>
    <p:sldId id="723" r:id="rId57"/>
    <p:sldId id="724" r:id="rId58"/>
    <p:sldId id="725" r:id="rId59"/>
    <p:sldId id="726" r:id="rId60"/>
    <p:sldId id="727" r:id="rId61"/>
    <p:sldId id="728" r:id="rId62"/>
    <p:sldId id="729" r:id="rId63"/>
    <p:sldId id="730" r:id="rId64"/>
    <p:sldId id="732" r:id="rId65"/>
    <p:sldId id="745" r:id="rId66"/>
    <p:sldId id="734" r:id="rId67"/>
    <p:sldId id="735" r:id="rId68"/>
    <p:sldId id="736" r:id="rId69"/>
    <p:sldId id="737" r:id="rId70"/>
    <p:sldId id="738" r:id="rId71"/>
    <p:sldId id="739" r:id="rId72"/>
    <p:sldId id="740" r:id="rId73"/>
    <p:sldId id="741" r:id="rId74"/>
    <p:sldId id="742" r:id="rId75"/>
    <p:sldId id="743" r:id="rId76"/>
    <p:sldId id="744" r:id="rId77"/>
    <p:sldId id="262" r:id="rId78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Consolas" panose="020B0609020204030204" pitchFamily="49" charset="0"/>
      <p:regular r:id="rId87"/>
      <p:bold r:id="rId88"/>
      <p:italic r:id="rId89"/>
      <p:boldItalic r:id="rId90"/>
    </p:embeddedFont>
    <p:embeddedFont>
      <p:font typeface="Lato" panose="020F0502020204030203" pitchFamily="34" charset="0"/>
      <p:regular r:id="rId91"/>
      <p:bold r:id="rId92"/>
      <p:italic r:id="rId93"/>
      <p:boldItalic r:id="rId94"/>
    </p:embeddedFont>
    <p:embeddedFont>
      <p:font typeface="Tahoma" panose="020B0604030504040204" pitchFamily="34" charset="0"/>
      <p:regular r:id="rId95"/>
      <p:bold r:id="rId96"/>
    </p:embeddedFont>
    <p:embeddedFont>
      <p:font typeface="Wingdings 2" panose="05020102010507070707" pitchFamily="18" charset="2"/>
      <p:regular r:id="rId9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2E5E9"/>
    <a:srgbClr val="002060"/>
    <a:srgbClr val="405888"/>
    <a:srgbClr val="2F497D"/>
    <a:srgbClr val="4E6491"/>
    <a:srgbClr val="DC5E10"/>
    <a:srgbClr val="F28948"/>
    <a:srgbClr val="F8F8F8"/>
    <a:srgbClr val="E1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C9E79-B03E-4FEF-870F-85AF51547180}" v="2" dt="2023-09-15T09:04:10.157"/>
    <p1510:client id="{D653DB94-FA3A-4F6A-B0CD-D41C7FF65D21}" v="46" vWet="48" dt="2023-09-15T02:50:20.148"/>
    <p1510:client id="{DB9F2E53-CCA4-42CB-89EF-A97293E41DFF}" v="126" dt="2023-09-15T08:59:21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7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3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86F8B9-D25F-ED78-6941-33C5F145CF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5B500-27EB-C498-D18E-736CB8CE80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3F961-C072-460A-803B-D532A72F3F4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93A4-5F5E-4377-4788-29CA63BF85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93F1F-BDBB-C881-70FD-90947B1053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F19F5-B063-4EBB-815E-52C9F4CD0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43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6A012-5902-4396-AF20-61C2AA266B9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536DD-AA90-43F8-BF2D-4EDA85DC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8B44B-6B35-4511-B4DA-1AA3A9D4FE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51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016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97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46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89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5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lnSpc>
                <a:spcPct val="130000"/>
              </a:lnSpc>
            </a:pPr>
            <a:r>
              <a:rPr lang="en-US" sz="1200" err="1"/>
              <a:t>Nếu</a:t>
            </a:r>
            <a:r>
              <a:rPr lang="en-US" sz="1200"/>
              <a:t> </a:t>
            </a:r>
            <a:r>
              <a:rPr lang="en-US" sz="1200" i="1"/>
              <a:t>n</a:t>
            </a:r>
            <a:r>
              <a:rPr lang="en-US" sz="1200" baseline="-25000"/>
              <a:t>1</a:t>
            </a:r>
            <a:r>
              <a:rPr lang="en-US" sz="1200"/>
              <a:t>, </a:t>
            </a:r>
            <a:r>
              <a:rPr lang="en-US" sz="1200" i="1"/>
              <a:t>n</a:t>
            </a:r>
            <a:r>
              <a:rPr lang="en-US" sz="1200" baseline="-25000"/>
              <a:t>2</a:t>
            </a:r>
            <a:r>
              <a:rPr lang="en-US" sz="1200"/>
              <a:t>, . . . , </a:t>
            </a:r>
            <a:r>
              <a:rPr lang="en-US" sz="1200" i="1" err="1"/>
              <a:t>n</a:t>
            </a:r>
            <a:r>
              <a:rPr lang="en-US" sz="1200" i="1" baseline="-25000" err="1"/>
              <a:t>k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err="1"/>
              <a:t>dãy</a:t>
            </a:r>
            <a:r>
              <a:rPr lang="en-US" sz="1200"/>
              <a:t> </a:t>
            </a:r>
            <a:r>
              <a:rPr lang="en-US" sz="1200" err="1"/>
              <a:t>nút</a:t>
            </a:r>
            <a:r>
              <a:rPr lang="en-US" sz="1200"/>
              <a:t> </a:t>
            </a:r>
            <a:r>
              <a:rPr lang="en-US" sz="1200" err="1"/>
              <a:t>trên</a:t>
            </a:r>
            <a:r>
              <a:rPr lang="en-US" sz="1200"/>
              <a:t> </a:t>
            </a:r>
            <a:r>
              <a:rPr lang="en-US" sz="1200" err="1"/>
              <a:t>cây</a:t>
            </a:r>
            <a:r>
              <a:rPr lang="en-US" sz="1200"/>
              <a:t> </a:t>
            </a:r>
            <a:r>
              <a:rPr lang="en-US" sz="1200" err="1"/>
              <a:t>sao</a:t>
            </a:r>
            <a:r>
              <a:rPr lang="en-US" sz="1200"/>
              <a:t> </a:t>
            </a:r>
            <a:r>
              <a:rPr lang="en-US" sz="1200" err="1"/>
              <a:t>cho</a:t>
            </a:r>
            <a:r>
              <a:rPr lang="en-US" sz="1200"/>
              <a:t> </a:t>
            </a:r>
            <a:r>
              <a:rPr lang="en-US" sz="1200" i="1" err="1"/>
              <a:t>n</a:t>
            </a:r>
            <a:r>
              <a:rPr lang="en-US" sz="1200" i="1" baseline="-25000" err="1"/>
              <a:t>i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cha </a:t>
            </a:r>
            <a:r>
              <a:rPr lang="en-US" sz="1200" err="1"/>
              <a:t>của</a:t>
            </a:r>
            <a:r>
              <a:rPr lang="en-US" sz="1200"/>
              <a:t> </a:t>
            </a:r>
            <a:r>
              <a:rPr lang="en-US" sz="1200" i="1"/>
              <a:t>n</a:t>
            </a:r>
            <a:r>
              <a:rPr lang="en-US" sz="1200" i="1" baseline="-25000"/>
              <a:t>i</a:t>
            </a:r>
            <a:r>
              <a:rPr lang="en-US" sz="1200" baseline="-25000"/>
              <a:t>+1</a:t>
            </a:r>
            <a:r>
              <a:rPr lang="en-US" sz="1200"/>
              <a:t> </a:t>
            </a:r>
            <a:r>
              <a:rPr lang="en-US" sz="1200" err="1"/>
              <a:t>với</a:t>
            </a:r>
            <a:r>
              <a:rPr lang="en-US" sz="1200"/>
              <a:t> 1 </a:t>
            </a:r>
            <a:r>
              <a:rPr lang="en-US" sz="1200">
                <a:latin typeface="Symbol" pitchFamily="18" charset="2"/>
              </a:rPr>
              <a:t>£</a:t>
            </a:r>
            <a:r>
              <a:rPr lang="en-US" sz="1200"/>
              <a:t> </a:t>
            </a:r>
            <a:r>
              <a:rPr lang="en-US" sz="1200" i="1" err="1"/>
              <a:t>i</a:t>
            </a:r>
            <a:r>
              <a:rPr lang="en-US" sz="1200"/>
              <a:t> &lt; </a:t>
            </a:r>
            <a:r>
              <a:rPr lang="en-US" sz="1200" i="1"/>
              <a:t>k</a:t>
            </a:r>
            <a:r>
              <a:rPr lang="en-US" sz="1200"/>
              <a:t>, </a:t>
            </a:r>
            <a:r>
              <a:rPr lang="en-US" sz="1200" err="1"/>
              <a:t>thì</a:t>
            </a:r>
            <a:r>
              <a:rPr lang="en-US" sz="1200"/>
              <a:t> </a:t>
            </a:r>
            <a:r>
              <a:rPr lang="en-US" sz="1200" err="1"/>
              <a:t>dãy</a:t>
            </a:r>
            <a:r>
              <a:rPr lang="en-US" sz="1200"/>
              <a:t> </a:t>
            </a:r>
            <a:r>
              <a:rPr lang="en-US" sz="1200" err="1"/>
              <a:t>này</a:t>
            </a:r>
            <a:r>
              <a:rPr lang="en-US" sz="1200"/>
              <a:t> </a:t>
            </a:r>
            <a:r>
              <a:rPr lang="en-US" sz="1200" err="1"/>
              <a:t>được</a:t>
            </a:r>
            <a:r>
              <a:rPr lang="en-US" sz="1200"/>
              <a:t> </a:t>
            </a:r>
            <a:r>
              <a:rPr lang="en-US" sz="1200" err="1"/>
              <a:t>gọi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b="1" i="1" err="1"/>
              <a:t>đường</a:t>
            </a:r>
            <a:r>
              <a:rPr lang="en-US" sz="1200" b="1" i="1"/>
              <a:t> </a:t>
            </a:r>
            <a:r>
              <a:rPr lang="en-US" sz="1200" b="1" i="1" err="1"/>
              <a:t>đi</a:t>
            </a:r>
            <a:r>
              <a:rPr lang="en-US" sz="1200" b="1" i="1"/>
              <a:t> </a:t>
            </a:r>
            <a:r>
              <a:rPr lang="en-US" sz="1200"/>
              <a:t>(</a:t>
            </a:r>
            <a:r>
              <a:rPr lang="en-US" sz="1200" i="1"/>
              <a:t>path</a:t>
            </a:r>
            <a:r>
              <a:rPr lang="en-US" sz="1200"/>
              <a:t>) </a:t>
            </a:r>
            <a:r>
              <a:rPr lang="en-US" sz="1200" err="1"/>
              <a:t>từ</a:t>
            </a:r>
            <a:r>
              <a:rPr lang="en-US" sz="1200"/>
              <a:t> </a:t>
            </a:r>
            <a:r>
              <a:rPr lang="en-US" sz="1200" err="1"/>
              <a:t>nút</a:t>
            </a:r>
            <a:r>
              <a:rPr lang="en-US" sz="1200"/>
              <a:t> </a:t>
            </a:r>
            <a:r>
              <a:rPr lang="en-US" sz="1200" i="1"/>
              <a:t>n</a:t>
            </a:r>
            <a:r>
              <a:rPr lang="en-US" sz="1200" baseline="-25000"/>
              <a:t>1</a:t>
            </a:r>
            <a:r>
              <a:rPr lang="en-US" sz="1200"/>
              <a:t> </a:t>
            </a:r>
            <a:r>
              <a:rPr lang="en-US" sz="1200" err="1"/>
              <a:t>tới</a:t>
            </a:r>
            <a:r>
              <a:rPr lang="en-US" sz="1200"/>
              <a:t> </a:t>
            </a:r>
            <a:r>
              <a:rPr lang="en-US" sz="1200" err="1"/>
              <a:t>nút</a:t>
            </a:r>
            <a:r>
              <a:rPr lang="en-US" sz="1200"/>
              <a:t> </a:t>
            </a:r>
            <a:r>
              <a:rPr lang="en-US" sz="1200" i="1" err="1"/>
              <a:t>n</a:t>
            </a:r>
            <a:r>
              <a:rPr lang="en-US" sz="1200" i="1" baseline="-25000" err="1"/>
              <a:t>k</a:t>
            </a:r>
            <a:r>
              <a:rPr lang="en-US" sz="1200"/>
              <a:t>. </a:t>
            </a:r>
          </a:p>
          <a:p>
            <a:pPr algn="just">
              <a:lnSpc>
                <a:spcPct val="130000"/>
              </a:lnSpc>
            </a:pPr>
            <a:r>
              <a:rPr lang="en-US" sz="1200" b="1" i="1" err="1"/>
              <a:t>Độ</a:t>
            </a:r>
            <a:r>
              <a:rPr lang="en-US" sz="1200" b="1" i="1"/>
              <a:t> </a:t>
            </a:r>
            <a:r>
              <a:rPr lang="en-US" sz="1200" b="1" i="1" err="1"/>
              <a:t>dài</a:t>
            </a:r>
            <a:r>
              <a:rPr lang="en-US" sz="1200"/>
              <a:t> (</a:t>
            </a:r>
            <a:r>
              <a:rPr lang="en-US" sz="1200" i="1"/>
              <a:t>length</a:t>
            </a:r>
            <a:r>
              <a:rPr lang="en-US" sz="1200"/>
              <a:t>) </a:t>
            </a:r>
            <a:r>
              <a:rPr lang="en-US" sz="1200" err="1"/>
              <a:t>của</a:t>
            </a:r>
            <a:r>
              <a:rPr lang="en-US" sz="1200"/>
              <a:t> </a:t>
            </a:r>
            <a:r>
              <a:rPr lang="en-US" sz="1200" err="1"/>
              <a:t>đường</a:t>
            </a:r>
            <a:r>
              <a:rPr lang="en-US" sz="1200"/>
              <a:t> </a:t>
            </a:r>
            <a:r>
              <a:rPr lang="en-US" sz="1200" err="1"/>
              <a:t>đi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err="1"/>
              <a:t>bằng</a:t>
            </a:r>
            <a:r>
              <a:rPr lang="en-US" sz="1200"/>
              <a:t> </a:t>
            </a:r>
            <a:r>
              <a:rPr lang="en-US" sz="1200" err="1"/>
              <a:t>số</a:t>
            </a:r>
            <a:r>
              <a:rPr lang="en-US" sz="1200"/>
              <a:t> </a:t>
            </a:r>
            <a:r>
              <a:rPr lang="en-US" sz="1200" err="1"/>
              <a:t>lượng</a:t>
            </a:r>
            <a:r>
              <a:rPr lang="en-US" sz="1200"/>
              <a:t> </a:t>
            </a:r>
            <a:r>
              <a:rPr lang="en-US" sz="1200" err="1"/>
              <a:t>nút</a:t>
            </a:r>
            <a:r>
              <a:rPr lang="en-US" sz="1200"/>
              <a:t>  </a:t>
            </a:r>
            <a:r>
              <a:rPr lang="en-US" sz="1200" err="1"/>
              <a:t>trên</a:t>
            </a:r>
            <a:r>
              <a:rPr lang="en-US" sz="1200"/>
              <a:t> </a:t>
            </a:r>
            <a:r>
              <a:rPr lang="en-US" sz="1200" err="1"/>
              <a:t>đường</a:t>
            </a:r>
            <a:r>
              <a:rPr lang="en-US" sz="1200"/>
              <a:t> </a:t>
            </a:r>
            <a:r>
              <a:rPr lang="en-US" sz="1200" err="1"/>
              <a:t>đi</a:t>
            </a:r>
            <a:r>
              <a:rPr lang="en-US" sz="1200"/>
              <a:t> </a:t>
            </a:r>
            <a:r>
              <a:rPr lang="en-US" sz="1200" err="1"/>
              <a:t>trừ</a:t>
            </a:r>
            <a:r>
              <a:rPr lang="en-US" sz="1200"/>
              <a:t> </a:t>
            </a:r>
            <a:r>
              <a:rPr lang="en-US" sz="1200" err="1"/>
              <a:t>bớt</a:t>
            </a:r>
            <a:r>
              <a:rPr lang="en-US" sz="1200"/>
              <a:t> 1. </a:t>
            </a:r>
          </a:p>
          <a:p>
            <a:pPr algn="just">
              <a:lnSpc>
                <a:spcPct val="130000"/>
              </a:lnSpc>
            </a:pPr>
            <a:r>
              <a:rPr lang="en-US" sz="1200" err="1"/>
              <a:t>Như</a:t>
            </a:r>
            <a:r>
              <a:rPr lang="en-US" sz="1200"/>
              <a:t> </a:t>
            </a:r>
            <a:r>
              <a:rPr lang="en-US" sz="1200" err="1"/>
              <a:t>vậy</a:t>
            </a:r>
            <a:r>
              <a:rPr lang="en-US" sz="1200"/>
              <a:t> </a:t>
            </a:r>
            <a:r>
              <a:rPr lang="en-US" sz="1200" err="1"/>
              <a:t>đường</a:t>
            </a:r>
            <a:r>
              <a:rPr lang="en-US" sz="1200"/>
              <a:t> </a:t>
            </a:r>
            <a:r>
              <a:rPr lang="en-US" sz="1200" err="1"/>
              <a:t>đi</a:t>
            </a:r>
            <a:r>
              <a:rPr lang="en-US" sz="1200"/>
              <a:t> </a:t>
            </a:r>
            <a:r>
              <a:rPr lang="en-US" sz="1200" err="1"/>
              <a:t>độ</a:t>
            </a:r>
            <a:r>
              <a:rPr lang="en-US" sz="1200"/>
              <a:t> </a:t>
            </a:r>
            <a:r>
              <a:rPr lang="en-US" sz="1200" err="1"/>
              <a:t>dài</a:t>
            </a:r>
            <a:r>
              <a:rPr lang="en-US" sz="1200"/>
              <a:t> 0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err="1"/>
              <a:t>đường</a:t>
            </a:r>
            <a:r>
              <a:rPr lang="en-US" sz="1200"/>
              <a:t> </a:t>
            </a:r>
            <a:r>
              <a:rPr lang="en-US" sz="1200" err="1"/>
              <a:t>đi</a:t>
            </a:r>
            <a:r>
              <a:rPr lang="en-US" sz="1200"/>
              <a:t> </a:t>
            </a:r>
            <a:r>
              <a:rPr lang="en-US" sz="1200" err="1"/>
              <a:t>từ</a:t>
            </a:r>
            <a:r>
              <a:rPr lang="en-US" sz="1200"/>
              <a:t> </a:t>
            </a:r>
            <a:r>
              <a:rPr lang="en-US" sz="1200" err="1"/>
              <a:t>một</a:t>
            </a:r>
            <a:r>
              <a:rPr lang="en-US" sz="1200"/>
              <a:t> </a:t>
            </a:r>
            <a:r>
              <a:rPr lang="en-US" sz="1200" err="1"/>
              <a:t>nút</a:t>
            </a:r>
            <a:r>
              <a:rPr lang="en-US" sz="1200"/>
              <a:t> </a:t>
            </a:r>
            <a:r>
              <a:rPr lang="en-US" sz="1200" err="1"/>
              <a:t>đến</a:t>
            </a:r>
            <a:r>
              <a:rPr lang="en-US" sz="1200"/>
              <a:t> </a:t>
            </a:r>
            <a:r>
              <a:rPr lang="en-US" sz="1200" err="1"/>
              <a:t>chính</a:t>
            </a:r>
            <a:r>
              <a:rPr lang="en-US" sz="1200"/>
              <a:t> </a:t>
            </a:r>
            <a:r>
              <a:rPr lang="en-US" sz="1200" err="1"/>
              <a:t>nó</a:t>
            </a:r>
            <a:endParaRPr lang="en-US"/>
          </a:p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468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lnSpc>
                <a:spcPct val="130000"/>
              </a:lnSpc>
            </a:pPr>
            <a:r>
              <a:rPr lang="en-US" sz="1200" err="1"/>
              <a:t>Nếu</a:t>
            </a:r>
            <a:r>
              <a:rPr lang="en-US" sz="1200"/>
              <a:t>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đường</a:t>
            </a:r>
            <a:r>
              <a:rPr lang="en-US" sz="1200"/>
              <a:t> </a:t>
            </a:r>
            <a:r>
              <a:rPr lang="en-US" sz="1200" err="1"/>
              <a:t>đi</a:t>
            </a:r>
            <a:r>
              <a:rPr lang="en-US" sz="1200"/>
              <a:t> </a:t>
            </a:r>
            <a:r>
              <a:rPr lang="en-US" sz="1200" err="1"/>
              <a:t>từ</a:t>
            </a:r>
            <a:r>
              <a:rPr lang="en-US" sz="1200"/>
              <a:t> </a:t>
            </a:r>
            <a:r>
              <a:rPr lang="en-US" sz="1200" err="1"/>
              <a:t>nút</a:t>
            </a:r>
            <a:r>
              <a:rPr lang="en-US" sz="1200"/>
              <a:t> </a:t>
            </a:r>
            <a:r>
              <a:rPr lang="en-US" sz="1200" i="1"/>
              <a:t>a</a:t>
            </a:r>
            <a:r>
              <a:rPr lang="en-US" sz="1200"/>
              <a:t> </a:t>
            </a:r>
            <a:r>
              <a:rPr lang="en-US" sz="1200" err="1"/>
              <a:t>tới</a:t>
            </a:r>
            <a:r>
              <a:rPr lang="en-US" sz="1200"/>
              <a:t> </a:t>
            </a:r>
            <a:r>
              <a:rPr lang="en-US" sz="1200" err="1"/>
              <a:t>nút</a:t>
            </a:r>
            <a:r>
              <a:rPr lang="en-US" sz="1200"/>
              <a:t> </a:t>
            </a:r>
            <a:r>
              <a:rPr lang="en-US" sz="1200" i="1"/>
              <a:t>b</a:t>
            </a:r>
            <a:r>
              <a:rPr lang="en-US" sz="1200"/>
              <a:t>, </a:t>
            </a:r>
            <a:r>
              <a:rPr lang="en-US" sz="1200" err="1"/>
              <a:t>thì</a:t>
            </a:r>
            <a:r>
              <a:rPr lang="en-US" sz="1200"/>
              <a:t> </a:t>
            </a:r>
            <a:r>
              <a:rPr lang="en-US" sz="1200" i="1"/>
              <a:t>a</a:t>
            </a:r>
            <a:r>
              <a:rPr lang="en-US" sz="1200"/>
              <a:t> </a:t>
            </a:r>
            <a:r>
              <a:rPr lang="en-US" sz="1200" err="1"/>
              <a:t>được</a:t>
            </a:r>
            <a:r>
              <a:rPr lang="en-US" sz="1200"/>
              <a:t> </a:t>
            </a:r>
            <a:r>
              <a:rPr lang="en-US" sz="1200" err="1"/>
              <a:t>gọi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b="1" i="1" err="1"/>
              <a:t>tổ</a:t>
            </a:r>
            <a:r>
              <a:rPr lang="en-US" sz="1200" b="1" i="1"/>
              <a:t> </a:t>
            </a:r>
            <a:r>
              <a:rPr lang="en-US" sz="1200" b="1" i="1" err="1"/>
              <a:t>tiên</a:t>
            </a:r>
            <a:r>
              <a:rPr lang="en-US" sz="1200"/>
              <a:t> (</a:t>
            </a:r>
            <a:r>
              <a:rPr lang="en-US" sz="1200" i="1"/>
              <a:t>ancestor</a:t>
            </a:r>
            <a:r>
              <a:rPr lang="en-US" sz="1200"/>
              <a:t>) </a:t>
            </a:r>
            <a:r>
              <a:rPr lang="en-US" sz="1200" err="1"/>
              <a:t>của</a:t>
            </a:r>
            <a:r>
              <a:rPr lang="en-US" sz="1200"/>
              <a:t> </a:t>
            </a:r>
            <a:r>
              <a:rPr lang="en-US" sz="1200" i="1"/>
              <a:t>b</a:t>
            </a:r>
            <a:r>
              <a:rPr lang="en-US" sz="1200"/>
              <a:t>, </a:t>
            </a:r>
            <a:r>
              <a:rPr lang="en-US" sz="1200" err="1"/>
              <a:t>còn</a:t>
            </a:r>
            <a:r>
              <a:rPr lang="en-US" sz="1200"/>
              <a:t> </a:t>
            </a:r>
            <a:r>
              <a:rPr lang="en-US" sz="1200" i="1"/>
              <a:t>b</a:t>
            </a:r>
            <a:r>
              <a:rPr lang="en-US" sz="1200"/>
              <a:t> </a:t>
            </a:r>
            <a:r>
              <a:rPr lang="en-US" sz="1200" err="1"/>
              <a:t>được</a:t>
            </a:r>
            <a:r>
              <a:rPr lang="en-US" sz="1200"/>
              <a:t> </a:t>
            </a:r>
            <a:r>
              <a:rPr lang="en-US" sz="1200" err="1"/>
              <a:t>gọi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b="1" i="1" err="1"/>
              <a:t>hậu</a:t>
            </a:r>
            <a:r>
              <a:rPr lang="en-US" sz="1200" b="1" i="1"/>
              <a:t> </a:t>
            </a:r>
            <a:r>
              <a:rPr lang="en-US" sz="1200" b="1" i="1" err="1"/>
              <a:t>duệ</a:t>
            </a:r>
            <a:r>
              <a:rPr lang="en-US" sz="1200"/>
              <a:t> (</a:t>
            </a:r>
            <a:r>
              <a:rPr lang="en-US" sz="1200" i="1"/>
              <a:t>descendant</a:t>
            </a:r>
            <a:r>
              <a:rPr lang="en-US" sz="1200"/>
              <a:t>) </a:t>
            </a:r>
            <a:r>
              <a:rPr lang="en-US" sz="1200" err="1"/>
              <a:t>của</a:t>
            </a:r>
            <a:r>
              <a:rPr lang="en-US" sz="1200"/>
              <a:t> </a:t>
            </a:r>
            <a:r>
              <a:rPr lang="en-US" sz="1200" i="1"/>
              <a:t>a</a:t>
            </a:r>
            <a:r>
              <a:rPr lang="en-US" sz="1200"/>
              <a:t>. </a:t>
            </a:r>
          </a:p>
          <a:p>
            <a:pPr algn="just">
              <a:lnSpc>
                <a:spcPct val="130000"/>
              </a:lnSpc>
            </a:pPr>
            <a:r>
              <a:rPr lang="en-US" sz="1200" err="1"/>
              <a:t>Tổ</a:t>
            </a:r>
            <a:r>
              <a:rPr lang="en-US" sz="1200"/>
              <a:t> </a:t>
            </a:r>
            <a:r>
              <a:rPr lang="en-US" sz="1200" err="1"/>
              <a:t>tiên</a:t>
            </a:r>
            <a:r>
              <a:rPr lang="en-US" sz="1200"/>
              <a:t> (</a:t>
            </a:r>
            <a:r>
              <a:rPr lang="en-US" sz="1200" err="1"/>
              <a:t>hậu</a:t>
            </a:r>
            <a:r>
              <a:rPr lang="en-US" sz="1200"/>
              <a:t> </a:t>
            </a:r>
            <a:r>
              <a:rPr lang="en-US" sz="1200" err="1"/>
              <a:t>duệ</a:t>
            </a:r>
            <a:r>
              <a:rPr lang="en-US" sz="1200"/>
              <a:t>) </a:t>
            </a:r>
            <a:r>
              <a:rPr lang="en-US" sz="1200" err="1"/>
              <a:t>của</a:t>
            </a:r>
            <a:r>
              <a:rPr lang="en-US" sz="1200"/>
              <a:t> </a:t>
            </a:r>
            <a:r>
              <a:rPr lang="en-US" sz="1200" err="1"/>
              <a:t>một</a:t>
            </a:r>
            <a:r>
              <a:rPr lang="en-US" sz="1200"/>
              <a:t> </a:t>
            </a:r>
            <a:r>
              <a:rPr lang="en-US" sz="1200" err="1"/>
              <a:t>nút</a:t>
            </a:r>
            <a:r>
              <a:rPr lang="en-US" sz="1200"/>
              <a:t> </a:t>
            </a:r>
            <a:r>
              <a:rPr lang="en-US" sz="1200" err="1"/>
              <a:t>khác</a:t>
            </a:r>
            <a:r>
              <a:rPr lang="en-US" sz="1200"/>
              <a:t> </a:t>
            </a:r>
            <a:r>
              <a:rPr lang="en-US" sz="1200" err="1"/>
              <a:t>với</a:t>
            </a:r>
            <a:r>
              <a:rPr lang="en-US" sz="1200"/>
              <a:t> </a:t>
            </a:r>
            <a:r>
              <a:rPr lang="en-US" sz="1200" err="1"/>
              <a:t>chính</a:t>
            </a:r>
            <a:r>
              <a:rPr lang="en-US" sz="1200"/>
              <a:t> </a:t>
            </a:r>
            <a:r>
              <a:rPr lang="en-US" sz="1200" err="1"/>
              <a:t>nó</a:t>
            </a:r>
            <a:r>
              <a:rPr lang="en-US" sz="1200"/>
              <a:t> </a:t>
            </a:r>
            <a:r>
              <a:rPr lang="en-US" sz="1200" err="1"/>
              <a:t>được</a:t>
            </a:r>
            <a:r>
              <a:rPr lang="en-US" sz="1200"/>
              <a:t> </a:t>
            </a:r>
            <a:r>
              <a:rPr lang="en-US" sz="1200" err="1"/>
              <a:t>gọi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err="1"/>
              <a:t>tổ</a:t>
            </a:r>
            <a:r>
              <a:rPr lang="en-US" sz="1200"/>
              <a:t> </a:t>
            </a:r>
            <a:r>
              <a:rPr lang="en-US" sz="1200" err="1"/>
              <a:t>tiên</a:t>
            </a:r>
            <a:r>
              <a:rPr lang="en-US" sz="1200"/>
              <a:t> (</a:t>
            </a:r>
            <a:r>
              <a:rPr lang="en-US" sz="1200" err="1"/>
              <a:t>hậu</a:t>
            </a:r>
            <a:r>
              <a:rPr lang="en-US" sz="1200"/>
              <a:t> </a:t>
            </a:r>
            <a:r>
              <a:rPr lang="en-US" sz="1200" err="1"/>
              <a:t>duệ</a:t>
            </a:r>
            <a:r>
              <a:rPr lang="en-US" sz="1200"/>
              <a:t>) </a:t>
            </a:r>
            <a:r>
              <a:rPr lang="en-US" sz="1200" err="1"/>
              <a:t>chính</a:t>
            </a:r>
            <a:r>
              <a:rPr lang="en-US" sz="1200"/>
              <a:t> </a:t>
            </a:r>
            <a:r>
              <a:rPr lang="en-US" sz="1200" err="1"/>
              <a:t>thường</a:t>
            </a:r>
            <a:r>
              <a:rPr lang="en-US" sz="1200"/>
              <a:t> (</a:t>
            </a:r>
            <a:r>
              <a:rPr lang="en-US" sz="1200" i="1"/>
              <a:t>proper</a:t>
            </a:r>
            <a:r>
              <a:rPr lang="en-US" sz="1200"/>
              <a:t>).</a:t>
            </a:r>
          </a:p>
          <a:p>
            <a:pPr algn="just">
              <a:lnSpc>
                <a:spcPct val="130000"/>
              </a:lnSpc>
            </a:pPr>
            <a:r>
              <a:rPr lang="en-US" sz="1200"/>
              <a:t>Trong </a:t>
            </a:r>
            <a:r>
              <a:rPr lang="en-US" sz="1200" err="1"/>
              <a:t>cây</a:t>
            </a:r>
            <a:r>
              <a:rPr lang="en-US" sz="1200"/>
              <a:t>, </a:t>
            </a:r>
            <a:r>
              <a:rPr lang="en-US" sz="1200" err="1"/>
              <a:t>gốc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err="1"/>
              <a:t>nút</a:t>
            </a:r>
            <a:r>
              <a:rPr lang="en-US" sz="1200"/>
              <a:t> </a:t>
            </a:r>
            <a:r>
              <a:rPr lang="en-US" sz="1200" err="1"/>
              <a:t>không</a:t>
            </a:r>
            <a:r>
              <a:rPr lang="en-US" sz="1200"/>
              <a:t>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tổ</a:t>
            </a:r>
            <a:r>
              <a:rPr lang="en-US" sz="1200"/>
              <a:t> </a:t>
            </a:r>
            <a:r>
              <a:rPr lang="en-US" sz="1200" err="1"/>
              <a:t>tiên</a:t>
            </a:r>
            <a:r>
              <a:rPr lang="en-US" sz="1200"/>
              <a:t> </a:t>
            </a:r>
            <a:r>
              <a:rPr lang="en-US" sz="1200" err="1"/>
              <a:t>chính</a:t>
            </a:r>
            <a:r>
              <a:rPr lang="en-US" sz="1200"/>
              <a:t> </a:t>
            </a:r>
            <a:r>
              <a:rPr lang="en-US" sz="1200" err="1"/>
              <a:t>thường</a:t>
            </a:r>
            <a:r>
              <a:rPr lang="en-US" sz="1200"/>
              <a:t> </a:t>
            </a:r>
            <a:r>
              <a:rPr lang="en-US" sz="1200" err="1"/>
              <a:t>và</a:t>
            </a:r>
            <a:r>
              <a:rPr lang="en-US" sz="1200"/>
              <a:t> </a:t>
            </a:r>
            <a:r>
              <a:rPr lang="en-US" sz="1200" err="1"/>
              <a:t>mọi</a:t>
            </a:r>
            <a:r>
              <a:rPr lang="en-US" sz="1200"/>
              <a:t> </a:t>
            </a:r>
            <a:r>
              <a:rPr lang="en-US" sz="1200" err="1"/>
              <a:t>nút</a:t>
            </a:r>
            <a:r>
              <a:rPr lang="en-US" sz="1200"/>
              <a:t> </a:t>
            </a:r>
            <a:r>
              <a:rPr lang="en-US" sz="1200" err="1"/>
              <a:t>khác</a:t>
            </a:r>
            <a:r>
              <a:rPr lang="en-US" sz="1200"/>
              <a:t> </a:t>
            </a:r>
            <a:r>
              <a:rPr lang="en-US" sz="1200" err="1"/>
              <a:t>trên</a:t>
            </a:r>
            <a:r>
              <a:rPr lang="en-US" sz="1200"/>
              <a:t> </a:t>
            </a:r>
            <a:r>
              <a:rPr lang="en-US" sz="1200" err="1"/>
              <a:t>cây</a:t>
            </a:r>
            <a:r>
              <a:rPr lang="en-US" sz="1200"/>
              <a:t> </a:t>
            </a:r>
            <a:r>
              <a:rPr lang="en-US" sz="1200" err="1"/>
              <a:t>đều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err="1"/>
              <a:t>hậu</a:t>
            </a:r>
            <a:r>
              <a:rPr lang="en-US" sz="1200"/>
              <a:t> </a:t>
            </a:r>
            <a:r>
              <a:rPr lang="en-US" sz="1200" err="1"/>
              <a:t>duệ</a:t>
            </a:r>
            <a:r>
              <a:rPr lang="en-US" sz="1200"/>
              <a:t> </a:t>
            </a:r>
            <a:r>
              <a:rPr lang="en-US" sz="1200" err="1"/>
              <a:t>chính</a:t>
            </a:r>
            <a:r>
              <a:rPr lang="en-US" sz="1200"/>
              <a:t> </a:t>
            </a:r>
            <a:r>
              <a:rPr lang="en-US" sz="1200" err="1"/>
              <a:t>thường</a:t>
            </a:r>
            <a:r>
              <a:rPr lang="en-US" sz="1200"/>
              <a:t> </a:t>
            </a:r>
            <a:r>
              <a:rPr lang="en-US" sz="1200" err="1"/>
              <a:t>của</a:t>
            </a:r>
            <a:r>
              <a:rPr lang="en-US" sz="1200"/>
              <a:t> </a:t>
            </a:r>
            <a:r>
              <a:rPr lang="en-US" sz="1200" err="1"/>
              <a:t>nó</a:t>
            </a:r>
            <a:r>
              <a:rPr lang="en-US" sz="1200"/>
              <a:t>.</a:t>
            </a:r>
          </a:p>
          <a:p>
            <a:pPr algn="just">
              <a:lnSpc>
                <a:spcPct val="130000"/>
              </a:lnSpc>
            </a:pPr>
            <a:r>
              <a:rPr lang="en-US" sz="1200" err="1"/>
              <a:t>Một</a:t>
            </a:r>
            <a:r>
              <a:rPr lang="en-US" sz="1200"/>
              <a:t> </a:t>
            </a:r>
            <a:r>
              <a:rPr lang="en-US" sz="1200" err="1"/>
              <a:t>nút</a:t>
            </a:r>
            <a:r>
              <a:rPr lang="en-US" sz="1200"/>
              <a:t> </a:t>
            </a:r>
            <a:r>
              <a:rPr lang="en-US" sz="1200" err="1"/>
              <a:t>không</a:t>
            </a:r>
            <a:r>
              <a:rPr lang="en-US" sz="1200"/>
              <a:t>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hậu</a:t>
            </a:r>
            <a:r>
              <a:rPr lang="en-US" sz="1200"/>
              <a:t> </a:t>
            </a:r>
            <a:r>
              <a:rPr lang="en-US" sz="1200" err="1"/>
              <a:t>duệ</a:t>
            </a:r>
            <a:r>
              <a:rPr lang="en-US" sz="1200"/>
              <a:t> </a:t>
            </a:r>
            <a:r>
              <a:rPr lang="en-US" sz="1200" err="1"/>
              <a:t>chính</a:t>
            </a:r>
            <a:r>
              <a:rPr lang="en-US" sz="1200"/>
              <a:t> </a:t>
            </a:r>
            <a:r>
              <a:rPr lang="en-US" sz="1200" err="1"/>
              <a:t>thường</a:t>
            </a:r>
            <a:r>
              <a:rPr lang="en-US" sz="1200"/>
              <a:t> </a:t>
            </a:r>
            <a:r>
              <a:rPr lang="en-US" sz="1200" err="1"/>
              <a:t>được</a:t>
            </a:r>
            <a:r>
              <a:rPr lang="en-US" sz="1200"/>
              <a:t> </a:t>
            </a:r>
            <a:r>
              <a:rPr lang="en-US" sz="1200" err="1"/>
              <a:t>gọi</a:t>
            </a:r>
            <a:r>
              <a:rPr lang="en-US" sz="1200"/>
              <a:t> </a:t>
            </a:r>
            <a:r>
              <a:rPr lang="en-US" sz="1200" err="1"/>
              <a:t>lá</a:t>
            </a:r>
            <a:r>
              <a:rPr lang="en-US" sz="1200"/>
              <a:t> </a:t>
            </a:r>
            <a:r>
              <a:rPr lang="en-US" sz="1200" b="1" err="1"/>
              <a:t>lá</a:t>
            </a:r>
            <a:r>
              <a:rPr lang="en-US" sz="1200" b="1"/>
              <a:t> </a:t>
            </a:r>
            <a:r>
              <a:rPr lang="en-US" sz="1200"/>
              <a:t>(</a:t>
            </a:r>
            <a:r>
              <a:rPr lang="en-US" sz="1200" i="1"/>
              <a:t>leaf</a:t>
            </a:r>
            <a:r>
              <a:rPr lang="en-US" sz="1200"/>
              <a:t>).</a:t>
            </a:r>
          </a:p>
          <a:p>
            <a:pPr algn="just">
              <a:lnSpc>
                <a:spcPct val="130000"/>
              </a:lnSpc>
            </a:pPr>
            <a:r>
              <a:rPr lang="en-US" sz="1200"/>
              <a:t>Các </a:t>
            </a:r>
            <a:r>
              <a:rPr lang="en-US" sz="1200" err="1"/>
              <a:t>nút</a:t>
            </a:r>
            <a:r>
              <a:rPr lang="en-US" sz="1200"/>
              <a:t> </a:t>
            </a:r>
            <a:r>
              <a:rPr lang="en-US" sz="1200" err="1"/>
              <a:t>có</a:t>
            </a:r>
            <a:r>
              <a:rPr lang="en-US" sz="1200"/>
              <a:t> </a:t>
            </a:r>
            <a:r>
              <a:rPr lang="en-US" sz="1200" err="1"/>
              <a:t>cùng</a:t>
            </a:r>
            <a:r>
              <a:rPr lang="en-US" sz="1200"/>
              <a:t> cha </a:t>
            </a:r>
            <a:r>
              <a:rPr lang="en-US" sz="1200" err="1"/>
              <a:t>được</a:t>
            </a:r>
            <a:r>
              <a:rPr lang="en-US" sz="1200"/>
              <a:t> </a:t>
            </a:r>
            <a:r>
              <a:rPr lang="en-US" sz="1200" err="1"/>
              <a:t>gọi</a:t>
            </a:r>
            <a:r>
              <a:rPr lang="en-US" sz="1200"/>
              <a:t> </a:t>
            </a:r>
            <a:r>
              <a:rPr lang="en-US" sz="1200" err="1"/>
              <a:t>là</a:t>
            </a:r>
            <a:r>
              <a:rPr lang="en-US" sz="1200"/>
              <a:t> </a:t>
            </a:r>
            <a:r>
              <a:rPr lang="en-US" sz="1200" b="1" err="1"/>
              <a:t>anh</a:t>
            </a:r>
            <a:r>
              <a:rPr lang="en-US" sz="1200" b="1"/>
              <a:t> </a:t>
            </a:r>
            <a:r>
              <a:rPr lang="en-US" sz="1200" b="1" err="1"/>
              <a:t>em</a:t>
            </a:r>
            <a:r>
              <a:rPr lang="en-US" sz="1200"/>
              <a:t> (</a:t>
            </a:r>
            <a:r>
              <a:rPr lang="en-US" sz="1200" i="1"/>
              <a:t>sibling</a:t>
            </a:r>
            <a:r>
              <a:rPr lang="en-US" sz="1200"/>
              <a:t>). </a:t>
            </a:r>
          </a:p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978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Thông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ta </a:t>
            </a:r>
            <a:r>
              <a:rPr lang="en-US" err="1"/>
              <a:t>gán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mỗi</a:t>
            </a:r>
            <a:r>
              <a:rPr lang="en-US"/>
              <a:t>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nhãn</a:t>
            </a:r>
            <a:r>
              <a:rPr lang="en-US"/>
              <a:t> (</a:t>
            </a:r>
            <a:r>
              <a:rPr lang="en-US" i="1"/>
              <a:t>label</a:t>
            </a:r>
            <a:r>
              <a:rPr lang="en-US"/>
              <a:t>)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, </a:t>
            </a:r>
            <a:r>
              <a:rPr lang="en-US" err="1"/>
              <a:t>cũng</a:t>
            </a:r>
            <a:r>
              <a:rPr lang="en-US"/>
              <a:t> </a:t>
            </a:r>
            <a:r>
              <a:rPr lang="en-US" err="1"/>
              <a:t>tương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chúng</a:t>
            </a:r>
            <a:r>
              <a:rPr lang="en-US"/>
              <a:t> ta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gán</a:t>
            </a:r>
            <a:r>
              <a:rPr lang="en-US"/>
              <a:t> </a:t>
            </a:r>
            <a:r>
              <a:rPr lang="en-US" err="1"/>
              <a:t>mỗi</a:t>
            </a:r>
            <a:r>
              <a:rPr lang="en-US"/>
              <a:t>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phần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. </a:t>
            </a:r>
            <a:r>
              <a:rPr lang="en-US" err="1"/>
              <a:t>Nghĩa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, </a:t>
            </a:r>
            <a:r>
              <a:rPr lang="en-US" err="1"/>
              <a:t>nhãn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tên</a:t>
            </a:r>
            <a:r>
              <a:rPr lang="en-US"/>
              <a:t> </a:t>
            </a:r>
            <a:r>
              <a:rPr lang="en-US" err="1"/>
              <a:t>gọi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 </a:t>
            </a:r>
            <a:r>
              <a:rPr lang="en-US" err="1"/>
              <a:t>trị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cất</a:t>
            </a:r>
            <a:r>
              <a:rPr lang="en-US"/>
              <a:t> </a:t>
            </a:r>
            <a:r>
              <a:rPr lang="en-US" err="1"/>
              <a:t>giữ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. Trong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ta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nhãn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mà</a:t>
            </a:r>
            <a:r>
              <a:rPr lang="en-US"/>
              <a:t> </a:t>
            </a:r>
            <a:r>
              <a:rPr lang="en-US" err="1"/>
              <a:t>tên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nó</a:t>
            </a:r>
            <a:r>
              <a:rPr lang="en-US"/>
              <a:t> </a:t>
            </a:r>
            <a:r>
              <a:rPr lang="en-US" err="1"/>
              <a:t>vẫn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giữ</a:t>
            </a:r>
            <a:r>
              <a:rPr lang="en-US"/>
              <a:t> </a:t>
            </a:r>
            <a:r>
              <a:rPr lang="en-US" err="1"/>
              <a:t>nguyên</a:t>
            </a:r>
            <a:r>
              <a:rPr lang="en-US"/>
              <a:t>. </a:t>
            </a:r>
          </a:p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14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8B44B-6B35-4511-B4DA-1AA3A9D4FE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31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Định </a:t>
            </a:r>
            <a:r>
              <a:rPr lang="en-US" b="1" dirty="0" err="1">
                <a:solidFill>
                  <a:srgbClr val="C00000"/>
                </a:solidFill>
              </a:rPr>
              <a:t>nghĩa</a:t>
            </a:r>
            <a:r>
              <a:rPr lang="en-US" b="1" dirty="0">
                <a:solidFill>
                  <a:srgbClr val="C00000"/>
                </a:solidFill>
              </a:rPr>
              <a:t>.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Cây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nhị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phân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là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cây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mà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mỗi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nút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có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nhiều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nhất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là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hai</a:t>
            </a:r>
            <a:r>
              <a:rPr lang="en-US" dirty="0">
                <a:solidFill>
                  <a:srgbClr val="C00000"/>
                </a:solidFill>
              </a:rPr>
              <a:t> con.</a:t>
            </a:r>
          </a:p>
          <a:p>
            <a:pPr lvl="1"/>
            <a:r>
              <a:rPr lang="en-US" b="1" i="1" dirty="0"/>
              <a:t>con </a:t>
            </a:r>
            <a:r>
              <a:rPr lang="en-US" b="1" i="1" dirty="0" err="1"/>
              <a:t>trái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i="1" dirty="0"/>
              <a:t>con </a:t>
            </a:r>
            <a:r>
              <a:rPr lang="en-US" b="1" i="1" dirty="0" err="1"/>
              <a:t>phải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>
                <a:solidFill>
                  <a:srgbClr val="800080"/>
                </a:solidFill>
              </a:rPr>
              <a:t>không</a:t>
            </a:r>
            <a:r>
              <a:rPr lang="en-US" b="1" dirty="0">
                <a:solidFill>
                  <a:srgbClr val="800080"/>
                </a:solidFill>
              </a:rPr>
              <a:t> </a:t>
            </a:r>
            <a:r>
              <a:rPr lang="en-US" b="1" dirty="0" err="1">
                <a:solidFill>
                  <a:srgbClr val="800080"/>
                </a:solidFill>
              </a:rPr>
              <a:t>có</a:t>
            </a:r>
            <a:r>
              <a:rPr lang="en-US" b="1" dirty="0">
                <a:solidFill>
                  <a:srgbClr val="800080"/>
                </a:solidFill>
              </a:rPr>
              <a:t> con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b="1" dirty="0" err="1">
                <a:solidFill>
                  <a:srgbClr val="339966"/>
                </a:solidFill>
              </a:rPr>
              <a:t>chỉ</a:t>
            </a:r>
            <a:r>
              <a:rPr lang="en-US" b="1" dirty="0">
                <a:solidFill>
                  <a:srgbClr val="339966"/>
                </a:solidFill>
              </a:rPr>
              <a:t> </a:t>
            </a:r>
            <a:r>
              <a:rPr lang="en-US" b="1" dirty="0" err="1">
                <a:solidFill>
                  <a:srgbClr val="339966"/>
                </a:solidFill>
              </a:rPr>
              <a:t>có</a:t>
            </a:r>
            <a:r>
              <a:rPr lang="en-US" b="1" dirty="0">
                <a:solidFill>
                  <a:srgbClr val="339966"/>
                </a:solidFill>
              </a:rPr>
              <a:t> con </a:t>
            </a:r>
            <a:r>
              <a:rPr lang="en-US" b="1" dirty="0" err="1">
                <a:solidFill>
                  <a:srgbClr val="339966"/>
                </a:solidFill>
              </a:rPr>
              <a:t>trái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b="1" dirty="0" err="1">
                <a:solidFill>
                  <a:srgbClr val="FF66CC"/>
                </a:solidFill>
              </a:rPr>
              <a:t>chỉ</a:t>
            </a:r>
            <a:r>
              <a:rPr lang="en-US" b="1" dirty="0">
                <a:solidFill>
                  <a:srgbClr val="FF66CC"/>
                </a:solidFill>
              </a:rPr>
              <a:t> </a:t>
            </a:r>
            <a:r>
              <a:rPr lang="en-US" b="1" dirty="0" err="1">
                <a:solidFill>
                  <a:srgbClr val="FF66CC"/>
                </a:solidFill>
              </a:rPr>
              <a:t>có</a:t>
            </a:r>
            <a:r>
              <a:rPr lang="en-US" b="1" dirty="0">
                <a:solidFill>
                  <a:srgbClr val="FF66CC"/>
                </a:solidFill>
              </a:rPr>
              <a:t> con </a:t>
            </a:r>
            <a:r>
              <a:rPr lang="en-US" b="1" dirty="0" err="1">
                <a:solidFill>
                  <a:srgbClr val="FF66CC"/>
                </a:solidFill>
              </a:rPr>
              <a:t>phải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con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con </a:t>
            </a:r>
            <a:r>
              <a:rPr lang="en-US" dirty="0" err="1"/>
              <a:t>phải</a:t>
            </a:r>
            <a:r>
              <a:rPr lang="en-US" dirty="0"/>
              <a:t>.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202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531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94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86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50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200" dirty="0"/>
              <a:t>Có nhiều cách biểu diễn cây. Ta giới thiệu qua về ba cách biểu diễn cơ bản:</a:t>
            </a:r>
          </a:p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200" dirty="0"/>
              <a:t>dùng mảng (Array Representation)</a:t>
            </a:r>
          </a:p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200" dirty="0"/>
              <a:t>danh sách các con (Lists of Children)</a:t>
            </a:r>
          </a:p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200" dirty="0"/>
              <a:t>dùng con trái và em phải (The Leftmost-Child, Right-Sibling Representation)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8B44B-6B35-4511-B4DA-1AA3A9D4FE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51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1, 2, . . . , </a:t>
            </a:r>
            <a:r>
              <a:rPr lang="en-US" i="1" dirty="0"/>
              <a:t>n</a:t>
            </a:r>
            <a:r>
              <a:rPr lang="en-US" dirty="0"/>
              <a:t>.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b="1" dirty="0"/>
              <a:t>parent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danh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[</a:t>
            </a:r>
            <a:r>
              <a:rPr lang="en-US" i="1" dirty="0" err="1"/>
              <a:t>i</a:t>
            </a:r>
            <a:r>
              <a:rPr lang="en-US" dirty="0"/>
              <a:t>] </a:t>
            </a:r>
            <a:r>
              <a:rPr lang="en-US" dirty="0" err="1"/>
              <a:t>chứa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cha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i="1" dirty="0" err="1"/>
              <a:t>i</a:t>
            </a:r>
            <a:r>
              <a:rPr lang="en-US" dirty="0"/>
              <a:t>.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 </a:t>
            </a:r>
            <a:r>
              <a:rPr lang="en-US" dirty="0" err="1"/>
              <a:t>rỗng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Khi </a:t>
            </a:r>
            <a:r>
              <a:rPr lang="en-US" dirty="0" err="1"/>
              <a:t>dùng</a:t>
            </a:r>
            <a:r>
              <a:rPr lang="en-US" dirty="0"/>
              <a:t> mảng, ta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[</a:t>
            </a:r>
            <a:r>
              <a:rPr lang="en-US" i="1" dirty="0" err="1"/>
              <a:t>i</a:t>
            </a:r>
            <a:r>
              <a:rPr lang="en-US" dirty="0"/>
              <a:t>] = </a:t>
            </a:r>
            <a:r>
              <a:rPr lang="en-US" i="1" dirty="0"/>
              <a:t>j</a:t>
            </a:r>
            <a:r>
              <a:rPr lang="en-US" dirty="0"/>
              <a:t> 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cha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i="1" dirty="0" err="1"/>
              <a:t>i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[</a:t>
            </a:r>
            <a:r>
              <a:rPr lang="en-US" i="1" dirty="0" err="1"/>
              <a:t>i</a:t>
            </a:r>
            <a:r>
              <a:rPr lang="en-US" dirty="0"/>
              <a:t>] = 0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 </a:t>
            </a:r>
            <a:r>
              <a:rPr lang="en-US" i="1" dirty="0" err="1"/>
              <a:t>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(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)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cha. 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80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cha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.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(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)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: </a:t>
            </a:r>
          </a:p>
          <a:p>
            <a:pPr algn="just">
              <a:buNone/>
            </a:pPr>
            <a:r>
              <a:rPr lang="en-US" dirty="0"/>
              <a:t>                  n &lt;- </a:t>
            </a:r>
            <a:r>
              <a:rPr lang="en-US" b="1" dirty="0"/>
              <a:t>parent</a:t>
            </a:r>
            <a:r>
              <a:rPr lang="en-US" dirty="0"/>
              <a:t>(n) &lt;- </a:t>
            </a:r>
            <a:r>
              <a:rPr lang="en-US" b="1" dirty="0"/>
              <a:t>parent</a:t>
            </a:r>
            <a:r>
              <a:rPr lang="en-US" dirty="0"/>
              <a:t>(</a:t>
            </a:r>
            <a:r>
              <a:rPr lang="en-US" b="1" dirty="0"/>
              <a:t>parent</a:t>
            </a:r>
            <a:r>
              <a:rPr lang="en-US" dirty="0"/>
              <a:t>(n)) &lt;- ... </a:t>
            </a:r>
          </a:p>
          <a:p>
            <a:pPr algn="just"/>
            <a:r>
              <a:rPr lang="en-US" dirty="0"/>
              <a:t>Ta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mảng L[</a:t>
            </a:r>
            <a:r>
              <a:rPr lang="en-US" dirty="0" err="1"/>
              <a:t>i</a:t>
            </a:r>
            <a:r>
              <a:rPr lang="en-US" dirty="0"/>
              <a:t>]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A[</a:t>
            </a:r>
            <a:r>
              <a:rPr lang="en-US" dirty="0" err="1"/>
              <a:t>i</a:t>
            </a:r>
            <a:r>
              <a:rPr lang="en-US" dirty="0"/>
              <a:t>]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: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cha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56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dirty="0" err="1"/>
              <a:t>Cách</a:t>
            </a:r>
            <a:r>
              <a:rPr lang="en-US" sz="1200" dirty="0"/>
              <a:t> </a:t>
            </a:r>
            <a:r>
              <a:rPr lang="en-US" sz="1200" dirty="0" err="1"/>
              <a:t>dùng</a:t>
            </a:r>
            <a:r>
              <a:rPr lang="en-US" sz="1200" dirty="0"/>
              <a:t> con </a:t>
            </a:r>
            <a:r>
              <a:rPr lang="en-US" sz="1200" dirty="0" err="1"/>
              <a:t>trỏ</a:t>
            </a:r>
            <a:r>
              <a:rPr lang="en-US" sz="1200" dirty="0"/>
              <a:t> cha </a:t>
            </a:r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thích</a:t>
            </a:r>
            <a:r>
              <a:rPr lang="en-US" sz="1200" dirty="0"/>
              <a:t> </a:t>
            </a:r>
            <a:r>
              <a:rPr lang="en-US" sz="1200" dirty="0" err="1"/>
              <a:t>hợp</a:t>
            </a:r>
            <a:r>
              <a:rPr lang="en-US" sz="1200" dirty="0"/>
              <a:t> </a:t>
            </a:r>
            <a:r>
              <a:rPr lang="en-US" sz="1200" dirty="0" err="1"/>
              <a:t>cho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thao</a:t>
            </a:r>
            <a:r>
              <a:rPr lang="en-US" sz="1200" dirty="0"/>
              <a:t> </a:t>
            </a:r>
            <a:r>
              <a:rPr lang="en-US" sz="1200" dirty="0" err="1"/>
              <a:t>tác</a:t>
            </a:r>
            <a:r>
              <a:rPr lang="en-US" sz="1200" dirty="0"/>
              <a:t> </a:t>
            </a:r>
            <a:r>
              <a:rPr lang="en-US" sz="1200" dirty="0" err="1"/>
              <a:t>với</a:t>
            </a:r>
            <a:r>
              <a:rPr lang="en-US" sz="1200" dirty="0"/>
              <a:t> con. Cho </a:t>
            </a:r>
            <a:r>
              <a:rPr lang="en-US" sz="1200" dirty="0" err="1"/>
              <a:t>nút</a:t>
            </a:r>
            <a:r>
              <a:rPr lang="en-US" sz="1200" dirty="0"/>
              <a:t> </a:t>
            </a:r>
            <a:r>
              <a:rPr lang="en-US" sz="1200" i="1" dirty="0"/>
              <a:t>n</a:t>
            </a:r>
            <a:r>
              <a:rPr lang="en-US" sz="1200" dirty="0"/>
              <a:t>, ta </a:t>
            </a:r>
            <a:r>
              <a:rPr lang="en-US" sz="1200" dirty="0" err="1"/>
              <a:t>sẽ</a:t>
            </a:r>
            <a:r>
              <a:rPr lang="en-US" sz="1200" dirty="0"/>
              <a:t> </a:t>
            </a:r>
            <a:r>
              <a:rPr lang="en-US" sz="1200" dirty="0" err="1"/>
              <a:t>mất</a:t>
            </a:r>
            <a:r>
              <a:rPr lang="en-US" sz="1200" dirty="0"/>
              <a:t> </a:t>
            </a:r>
            <a:r>
              <a:rPr lang="en-US" sz="1200" dirty="0" err="1"/>
              <a:t>nhiều</a:t>
            </a:r>
            <a:r>
              <a:rPr lang="en-US" sz="1200" dirty="0"/>
              <a:t> </a:t>
            </a:r>
            <a:r>
              <a:rPr lang="en-US" sz="1200" dirty="0" err="1"/>
              <a:t>thời</a:t>
            </a:r>
            <a:r>
              <a:rPr lang="en-US" sz="1200" dirty="0"/>
              <a:t> </a:t>
            </a:r>
            <a:r>
              <a:rPr lang="en-US" sz="1200" dirty="0" err="1"/>
              <a:t>gian</a:t>
            </a:r>
            <a:r>
              <a:rPr lang="en-US" sz="1200" dirty="0"/>
              <a:t>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xác</a:t>
            </a:r>
            <a:r>
              <a:rPr lang="en-US" sz="1200" dirty="0"/>
              <a:t> </a:t>
            </a:r>
            <a:r>
              <a:rPr lang="en-US" sz="1200" dirty="0" err="1"/>
              <a:t>định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con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i="1" dirty="0"/>
              <a:t>n</a:t>
            </a:r>
            <a:r>
              <a:rPr lang="en-US" sz="1200" dirty="0"/>
              <a:t>, </a:t>
            </a:r>
            <a:r>
              <a:rPr lang="en-US" sz="1200" dirty="0" err="1"/>
              <a:t>hoặc</a:t>
            </a:r>
            <a:r>
              <a:rPr lang="en-US" sz="1200" dirty="0"/>
              <a:t> </a:t>
            </a:r>
            <a:r>
              <a:rPr lang="en-US" sz="1200" dirty="0" err="1"/>
              <a:t>chiều</a:t>
            </a:r>
            <a:r>
              <a:rPr lang="en-US" sz="1200" dirty="0"/>
              <a:t> </a:t>
            </a:r>
            <a:r>
              <a:rPr lang="en-US" sz="1200" dirty="0" err="1"/>
              <a:t>cao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i="1" dirty="0"/>
              <a:t>n</a:t>
            </a:r>
            <a:r>
              <a:rPr lang="en-US" sz="1200" dirty="0"/>
              <a:t>. </a:t>
            </a:r>
            <a:r>
              <a:rPr lang="en-US" sz="1200" dirty="0" err="1"/>
              <a:t>Hơn</a:t>
            </a:r>
            <a:r>
              <a:rPr lang="en-US" sz="1200" dirty="0"/>
              <a:t> </a:t>
            </a:r>
            <a:r>
              <a:rPr lang="en-US" sz="1200" dirty="0" err="1"/>
              <a:t>nữa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diễn</a:t>
            </a:r>
            <a:r>
              <a:rPr lang="en-US" sz="1200" dirty="0"/>
              <a:t> </a:t>
            </a:r>
            <a:r>
              <a:rPr lang="en-US" sz="1200" dirty="0" err="1"/>
              <a:t>bởi</a:t>
            </a:r>
            <a:r>
              <a:rPr lang="en-US" sz="1200" dirty="0"/>
              <a:t> con </a:t>
            </a:r>
            <a:r>
              <a:rPr lang="en-US" sz="1200" dirty="0" err="1"/>
              <a:t>trỏ</a:t>
            </a:r>
            <a:r>
              <a:rPr lang="en-US" sz="1200" dirty="0"/>
              <a:t> cha </a:t>
            </a:r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cho</a:t>
            </a:r>
            <a:r>
              <a:rPr lang="en-US" sz="1200" dirty="0"/>
              <a:t> ta </a:t>
            </a:r>
            <a:r>
              <a:rPr lang="en-US" sz="1200" dirty="0" err="1"/>
              <a:t>thứ</a:t>
            </a:r>
            <a:r>
              <a:rPr lang="en-US" sz="1200" dirty="0"/>
              <a:t> </a:t>
            </a:r>
            <a:r>
              <a:rPr lang="en-US" sz="1200" dirty="0" err="1"/>
              <a:t>tự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nút</a:t>
            </a:r>
            <a:r>
              <a:rPr lang="en-US" sz="1200" dirty="0"/>
              <a:t> con. </a:t>
            </a:r>
            <a:r>
              <a:rPr lang="en-US" sz="1200" dirty="0" err="1"/>
              <a:t>Vì</a:t>
            </a:r>
            <a:r>
              <a:rPr lang="en-US" sz="1200" dirty="0"/>
              <a:t> </a:t>
            </a:r>
            <a:r>
              <a:rPr lang="en-US" sz="1200" dirty="0" err="1"/>
              <a:t>thế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phép</a:t>
            </a:r>
            <a:r>
              <a:rPr lang="en-US" sz="1200" dirty="0"/>
              <a:t> </a:t>
            </a:r>
            <a:r>
              <a:rPr lang="en-US" sz="1200" dirty="0" err="1"/>
              <a:t>toán</a:t>
            </a:r>
            <a:r>
              <a:rPr lang="en-US" sz="1200" dirty="0"/>
              <a:t> </a:t>
            </a:r>
            <a:r>
              <a:rPr lang="en-US" sz="1200" dirty="0" err="1"/>
              <a:t>như</a:t>
            </a:r>
            <a:r>
              <a:rPr lang="en-US" sz="1200" dirty="0"/>
              <a:t> </a:t>
            </a:r>
            <a:r>
              <a:rPr lang="en-US" sz="1200" b="1" dirty="0" err="1"/>
              <a:t>leftmost_child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b="1" dirty="0" err="1"/>
              <a:t>right_sibling</a:t>
            </a:r>
            <a:r>
              <a:rPr lang="en-US" sz="1200" dirty="0"/>
              <a:t> </a:t>
            </a:r>
            <a:r>
              <a:rPr lang="en-US" sz="1200" dirty="0" err="1"/>
              <a:t>là</a:t>
            </a:r>
            <a:r>
              <a:rPr lang="en-US" sz="1200" dirty="0"/>
              <a:t> </a:t>
            </a:r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xác</a:t>
            </a:r>
            <a:r>
              <a:rPr lang="en-US" sz="1200" dirty="0"/>
              <a:t> </a:t>
            </a:r>
            <a:r>
              <a:rPr lang="en-US" sz="1200" dirty="0" err="1"/>
              <a:t>định</a:t>
            </a:r>
            <a:r>
              <a:rPr lang="en-US" sz="1200" dirty="0"/>
              <a:t> </a:t>
            </a:r>
            <a:r>
              <a:rPr lang="en-US" sz="1200" dirty="0" err="1"/>
              <a:t>được</a:t>
            </a:r>
            <a:r>
              <a:rPr lang="en-US" sz="1200" dirty="0"/>
              <a:t>. Do </a:t>
            </a:r>
            <a:r>
              <a:rPr lang="en-US" sz="1200" dirty="0" err="1"/>
              <a:t>đó</a:t>
            </a:r>
            <a:r>
              <a:rPr lang="en-US" sz="1200" dirty="0"/>
              <a:t> </a:t>
            </a:r>
            <a:r>
              <a:rPr lang="en-US" sz="1200" dirty="0" err="1"/>
              <a:t>cách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diễn</a:t>
            </a:r>
            <a:r>
              <a:rPr lang="en-US" sz="1200" dirty="0"/>
              <a:t> </a:t>
            </a:r>
            <a:r>
              <a:rPr lang="en-US" sz="1200" dirty="0" err="1"/>
              <a:t>này</a:t>
            </a:r>
            <a:r>
              <a:rPr lang="en-US" sz="1200" dirty="0"/>
              <a:t> </a:t>
            </a:r>
            <a:r>
              <a:rPr lang="en-US" sz="1200" dirty="0" err="1"/>
              <a:t>chỉ</a:t>
            </a:r>
            <a:r>
              <a:rPr lang="en-US" sz="1200" dirty="0"/>
              <a:t> </a:t>
            </a:r>
            <a:r>
              <a:rPr lang="en-US" sz="1200" dirty="0" err="1"/>
              <a:t>dùng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trường</a:t>
            </a:r>
            <a:r>
              <a:rPr lang="en-US" sz="1200" dirty="0"/>
              <a:t> </a:t>
            </a:r>
            <a:r>
              <a:rPr lang="en-US" sz="1200" dirty="0" err="1"/>
              <a:t>hợp</a:t>
            </a:r>
            <a:r>
              <a:rPr lang="en-US" sz="1200" dirty="0"/>
              <a:t> </a:t>
            </a:r>
            <a:r>
              <a:rPr lang="en-US" sz="1200" dirty="0" err="1"/>
              <a:t>nhất</a:t>
            </a:r>
            <a:r>
              <a:rPr lang="en-US" sz="1200" dirty="0"/>
              <a:t> </a:t>
            </a:r>
            <a:r>
              <a:rPr lang="en-US" sz="1200" dirty="0" err="1"/>
              <a:t>định</a:t>
            </a:r>
            <a:r>
              <a:rPr lang="en-US" sz="1200" dirty="0"/>
              <a:t>.</a:t>
            </a:r>
            <a:endParaRPr lang="en-US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0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Trong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ta </a:t>
            </a:r>
            <a:r>
              <a:rPr lang="en-US" dirty="0" err="1"/>
              <a:t>cất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1 danh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Danh </a:t>
            </a:r>
            <a:r>
              <a:rPr lang="en-US" dirty="0" err="1"/>
              <a:t>sách</a:t>
            </a:r>
            <a:r>
              <a:rPr lang="en-US" dirty="0"/>
              <a:t> con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danh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để</a:t>
            </a:r>
            <a:r>
              <a:rPr lang="en-US" dirty="0"/>
              <a:t> ý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nên</a:t>
            </a:r>
            <a:r>
              <a:rPr lang="en-US" dirty="0"/>
              <a:t> danh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móc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921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497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54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483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206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228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536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Duy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b="1" dirty="0"/>
              <a:t>parent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đòi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danh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Trong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xuyên</a:t>
            </a:r>
            <a:r>
              <a:rPr lang="en-US" dirty="0"/>
              <a:t>, </a:t>
            </a:r>
            <a:r>
              <a:rPr lang="en-US" dirty="0" err="1"/>
              <a:t>người</a:t>
            </a:r>
            <a:r>
              <a:rPr lang="en-US" dirty="0"/>
              <a:t> ta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thêm</a:t>
            </a:r>
            <a:r>
              <a:rPr lang="en-US" dirty="0"/>
              <a:t> 1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cha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.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90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8B44B-6B35-4511-B4DA-1AA3A9D4FE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313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trước</a:t>
            </a:r>
            <a:r>
              <a:rPr lang="en-US" b="1" dirty="0"/>
              <a:t>,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(Preorder, </a:t>
            </a:r>
            <a:r>
              <a:rPr lang="en-US" b="1" dirty="0" err="1"/>
              <a:t>Postorder</a:t>
            </a:r>
            <a:r>
              <a:rPr lang="en-US" b="1" dirty="0"/>
              <a:t>,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Inorder</a:t>
            </a:r>
            <a:r>
              <a:rPr lang="en-US" b="1" dirty="0"/>
              <a:t>)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202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trước</a:t>
            </a:r>
            <a:r>
              <a:rPr lang="en-US" b="1" dirty="0"/>
              <a:t>,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(Preorder, </a:t>
            </a:r>
            <a:r>
              <a:rPr lang="en-US" b="1" dirty="0" err="1"/>
              <a:t>Postorder</a:t>
            </a:r>
            <a:r>
              <a:rPr lang="en-US" b="1" dirty="0"/>
              <a:t>,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Inorder</a:t>
            </a:r>
            <a:r>
              <a:rPr lang="en-US" b="1" dirty="0"/>
              <a:t>)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70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trước</a:t>
            </a:r>
            <a:r>
              <a:rPr lang="en-US" b="1" dirty="0"/>
              <a:t>,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(Preorder, </a:t>
            </a:r>
            <a:r>
              <a:rPr lang="en-US" b="1" dirty="0" err="1"/>
              <a:t>Postorder</a:t>
            </a:r>
            <a:r>
              <a:rPr lang="en-US" b="1" dirty="0"/>
              <a:t>,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Inorder</a:t>
            </a:r>
            <a:r>
              <a:rPr lang="en-US" b="1" dirty="0"/>
              <a:t>)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50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trước</a:t>
            </a:r>
            <a:r>
              <a:rPr lang="en-US" b="1" dirty="0"/>
              <a:t>,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(Preorder, </a:t>
            </a:r>
            <a:r>
              <a:rPr lang="en-US" b="1" dirty="0" err="1"/>
              <a:t>Postorder</a:t>
            </a:r>
            <a:r>
              <a:rPr lang="en-US" b="1" dirty="0"/>
              <a:t>,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Inorder</a:t>
            </a:r>
            <a:r>
              <a:rPr lang="en-US" b="1" dirty="0"/>
              <a:t>)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2605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r>
              <a:rPr lang="vi-VN" sz="1200" dirty="0"/>
              <a:t>Thuật toán duyệt theo thứ tự sau thu được bằng cách đảo ngược </a:t>
            </a:r>
            <a:r>
              <a:rPr lang="en-US" sz="1200" dirty="0"/>
              <a:t>2</a:t>
            </a:r>
            <a:r>
              <a:rPr lang="vi-VN" sz="1200" dirty="0"/>
              <a:t> thao tác (1) và (2) trong PREORDER: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93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29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trước</a:t>
            </a:r>
            <a:r>
              <a:rPr lang="en-US" b="1" dirty="0"/>
              <a:t>,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(Preorder, </a:t>
            </a:r>
            <a:r>
              <a:rPr lang="en-US" b="1" dirty="0" err="1"/>
              <a:t>Postorder</a:t>
            </a:r>
            <a:r>
              <a:rPr lang="en-US" b="1" dirty="0"/>
              <a:t>,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Inorder</a:t>
            </a:r>
            <a:r>
              <a:rPr lang="en-US" b="1" dirty="0"/>
              <a:t>)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900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trước</a:t>
            </a:r>
            <a:r>
              <a:rPr lang="en-US" b="1" dirty="0"/>
              <a:t>,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(Preorder, </a:t>
            </a:r>
            <a:r>
              <a:rPr lang="en-US" b="1" dirty="0" err="1"/>
              <a:t>Postorder</a:t>
            </a:r>
            <a:r>
              <a:rPr lang="en-US" b="1" dirty="0"/>
              <a:t>,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Inorder</a:t>
            </a:r>
            <a:r>
              <a:rPr lang="en-US" b="1" dirty="0"/>
              <a:t>)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690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nhớ</a:t>
            </a:r>
            <a:r>
              <a:rPr lang="en-US" sz="1200" dirty="0"/>
              <a:t> </a:t>
            </a:r>
            <a:r>
              <a:rPr lang="en-US" sz="1200" dirty="0" err="1"/>
              <a:t>cách</a:t>
            </a:r>
            <a:r>
              <a:rPr lang="en-US" sz="1200" dirty="0"/>
              <a:t> </a:t>
            </a:r>
            <a:r>
              <a:rPr lang="en-US" sz="1200" dirty="0" err="1"/>
              <a:t>đưa</a:t>
            </a:r>
            <a:r>
              <a:rPr lang="en-US" sz="1200" dirty="0"/>
              <a:t> </a:t>
            </a:r>
            <a:r>
              <a:rPr lang="en-US" sz="1200" dirty="0" err="1"/>
              <a:t>ra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nút</a:t>
            </a:r>
            <a:r>
              <a:rPr lang="en-US" sz="1200" dirty="0"/>
              <a:t> </a:t>
            </a:r>
            <a:r>
              <a:rPr lang="en-US" sz="1200" dirty="0" err="1"/>
              <a:t>theo</a:t>
            </a:r>
            <a:r>
              <a:rPr lang="en-US" sz="1200" dirty="0"/>
              <a:t> </a:t>
            </a:r>
            <a:r>
              <a:rPr lang="en-US" sz="1200" dirty="0" err="1"/>
              <a:t>ba</a:t>
            </a:r>
            <a:r>
              <a:rPr lang="en-US" sz="1200" dirty="0"/>
              <a:t> </a:t>
            </a:r>
            <a:r>
              <a:rPr lang="en-US" sz="1200" dirty="0" err="1"/>
              <a:t>thứ</a:t>
            </a:r>
            <a:r>
              <a:rPr lang="en-US" sz="1200" dirty="0"/>
              <a:t> </a:t>
            </a:r>
            <a:r>
              <a:rPr lang="en-US" sz="1200" dirty="0" err="1"/>
              <a:t>tự</a:t>
            </a:r>
            <a:r>
              <a:rPr lang="en-US" sz="1200" dirty="0"/>
              <a:t> </a:t>
            </a:r>
            <a:r>
              <a:rPr lang="en-US" sz="1200" dirty="0" err="1"/>
              <a:t>vừa</a:t>
            </a:r>
            <a:r>
              <a:rPr lang="en-US" sz="1200" dirty="0"/>
              <a:t> </a:t>
            </a:r>
            <a:r>
              <a:rPr lang="en-US" sz="1200" dirty="0" err="1"/>
              <a:t>trình</a:t>
            </a:r>
            <a:r>
              <a:rPr lang="en-US" sz="1200" dirty="0"/>
              <a:t> </a:t>
            </a:r>
            <a:r>
              <a:rPr lang="en-US" sz="1200" dirty="0" err="1"/>
              <a:t>bày</a:t>
            </a:r>
            <a:r>
              <a:rPr lang="en-US" sz="1200" dirty="0"/>
              <a:t> </a:t>
            </a:r>
            <a:r>
              <a:rPr lang="en-US" sz="1200" dirty="0" err="1"/>
              <a:t>hãy</a:t>
            </a:r>
            <a:r>
              <a:rPr lang="en-US" sz="1200" dirty="0"/>
              <a:t> </a:t>
            </a:r>
            <a:r>
              <a:rPr lang="en-US" sz="1200" dirty="0" err="1"/>
              <a:t>hình</a:t>
            </a:r>
            <a:r>
              <a:rPr lang="en-US" sz="1200" dirty="0"/>
              <a:t> dung </a:t>
            </a:r>
            <a:r>
              <a:rPr lang="en-US" sz="1200" dirty="0" err="1"/>
              <a:t>là</a:t>
            </a:r>
            <a:r>
              <a:rPr lang="en-US" sz="1200" dirty="0"/>
              <a:t> ta </a:t>
            </a:r>
            <a:r>
              <a:rPr lang="en-US" sz="1200" dirty="0" err="1"/>
              <a:t>đi</a:t>
            </a:r>
            <a:r>
              <a:rPr lang="en-US" sz="1200" dirty="0"/>
              <a:t> </a:t>
            </a:r>
            <a:r>
              <a:rPr lang="en-US" sz="1200" dirty="0" err="1"/>
              <a:t>vòng</a:t>
            </a:r>
            <a:r>
              <a:rPr lang="en-US" sz="1200" dirty="0"/>
              <a:t> </a:t>
            </a:r>
            <a:r>
              <a:rPr lang="en-US" sz="1200" dirty="0" err="1"/>
              <a:t>quanh</a:t>
            </a:r>
            <a:r>
              <a:rPr lang="en-US" sz="1200" dirty="0"/>
              <a:t> </a:t>
            </a:r>
            <a:r>
              <a:rPr lang="en-US" sz="1200" dirty="0" err="1"/>
              <a:t>bên</a:t>
            </a:r>
            <a:r>
              <a:rPr lang="en-US" sz="1200" dirty="0"/>
              <a:t> </a:t>
            </a:r>
            <a:r>
              <a:rPr lang="en-US" sz="1200" dirty="0" err="1"/>
              <a:t>ngoài</a:t>
            </a:r>
            <a:r>
              <a:rPr lang="en-US" sz="1200" dirty="0"/>
              <a:t> </a:t>
            </a:r>
            <a:r>
              <a:rPr lang="en-US" sz="1200" dirty="0" err="1"/>
              <a:t>cây</a:t>
            </a:r>
            <a:r>
              <a:rPr lang="en-US" sz="1200" dirty="0"/>
              <a:t> </a:t>
            </a:r>
            <a:r>
              <a:rPr lang="en-US" sz="1200" dirty="0" err="1"/>
              <a:t>bắt</a:t>
            </a:r>
            <a:r>
              <a:rPr lang="en-US" sz="1200" dirty="0"/>
              <a:t> </a:t>
            </a:r>
            <a:r>
              <a:rPr lang="en-US" sz="1200" dirty="0" err="1"/>
              <a:t>đầu</a:t>
            </a:r>
            <a:r>
              <a:rPr lang="en-US" sz="1200" dirty="0"/>
              <a:t> </a:t>
            </a:r>
            <a:r>
              <a:rPr lang="en-US" sz="1200" dirty="0" err="1"/>
              <a:t>từ</a:t>
            </a:r>
            <a:r>
              <a:rPr lang="en-US" sz="1200" dirty="0"/>
              <a:t> </a:t>
            </a:r>
            <a:r>
              <a:rPr lang="en-US" sz="1200" dirty="0" err="1"/>
              <a:t>gốc</a:t>
            </a:r>
            <a:r>
              <a:rPr lang="en-US" sz="1200" dirty="0"/>
              <a:t>, </a:t>
            </a:r>
            <a:r>
              <a:rPr lang="en-US" sz="1200" dirty="0" err="1"/>
              <a:t>ngược</a:t>
            </a:r>
            <a:r>
              <a:rPr lang="en-US" sz="1200" dirty="0"/>
              <a:t> </a:t>
            </a:r>
            <a:r>
              <a:rPr lang="en-US" sz="1200" dirty="0" err="1"/>
              <a:t>chiều</a:t>
            </a:r>
            <a:r>
              <a:rPr lang="en-US" sz="1200" dirty="0"/>
              <a:t> </a:t>
            </a:r>
            <a:r>
              <a:rPr lang="en-US" sz="1200" dirty="0" err="1"/>
              <a:t>kim</a:t>
            </a:r>
            <a:r>
              <a:rPr lang="en-US" sz="1200" dirty="0"/>
              <a:t> </a:t>
            </a:r>
            <a:r>
              <a:rPr lang="en-US" sz="1200" dirty="0" err="1"/>
              <a:t>đồng</a:t>
            </a:r>
            <a:r>
              <a:rPr lang="en-US" sz="1200" dirty="0"/>
              <a:t> </a:t>
            </a:r>
            <a:r>
              <a:rPr lang="en-US" sz="1200" dirty="0" err="1"/>
              <a:t>hồ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sát</a:t>
            </a:r>
            <a:r>
              <a:rPr lang="en-US" sz="1200" dirty="0"/>
              <a:t> </a:t>
            </a:r>
            <a:r>
              <a:rPr lang="en-US" sz="1200" dirty="0" err="1"/>
              <a:t>theo</a:t>
            </a:r>
            <a:r>
              <a:rPr lang="en-US" sz="1200" dirty="0"/>
              <a:t> </a:t>
            </a:r>
            <a:r>
              <a:rPr lang="en-US" sz="1200" dirty="0" err="1"/>
              <a:t>cây</a:t>
            </a:r>
            <a:r>
              <a:rPr lang="en-US" sz="1200" dirty="0"/>
              <a:t> </a:t>
            </a:r>
            <a:r>
              <a:rPr lang="en-US" sz="1200" dirty="0" err="1"/>
              <a:t>nhất</a:t>
            </a:r>
            <a:r>
              <a:rPr lang="en-US" sz="1200" dirty="0"/>
              <a:t>. </a:t>
            </a:r>
            <a:r>
              <a:rPr lang="en-US" sz="1200" dirty="0" err="1"/>
              <a:t>Chẳng</a:t>
            </a:r>
            <a:r>
              <a:rPr lang="en-US" sz="1200" dirty="0"/>
              <a:t> </a:t>
            </a:r>
            <a:r>
              <a:rPr lang="en-US" sz="1200" dirty="0" err="1"/>
              <a:t>hạn</a:t>
            </a:r>
            <a:r>
              <a:rPr lang="en-US" sz="1200" dirty="0"/>
              <a:t>, </a:t>
            </a:r>
            <a:r>
              <a:rPr lang="en-US" sz="1200" dirty="0" err="1"/>
              <a:t>đường</a:t>
            </a:r>
            <a:r>
              <a:rPr lang="en-US" sz="1200" dirty="0"/>
              <a:t> </a:t>
            </a:r>
            <a:r>
              <a:rPr lang="en-US" sz="1200" dirty="0" err="1"/>
              <a:t>đi</a:t>
            </a:r>
            <a:r>
              <a:rPr lang="en-US" sz="1200" dirty="0"/>
              <a:t> </a:t>
            </a:r>
            <a:r>
              <a:rPr lang="en-US" sz="1200" dirty="0" err="1"/>
              <a:t>đó</a:t>
            </a:r>
            <a:r>
              <a:rPr lang="en-US" sz="1200" dirty="0"/>
              <a:t> </a:t>
            </a:r>
            <a:r>
              <a:rPr lang="en-US" sz="1200" dirty="0" err="1"/>
              <a:t>đối</a:t>
            </a:r>
            <a:r>
              <a:rPr lang="en-US" sz="1200" dirty="0"/>
              <a:t>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cây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ví</a:t>
            </a:r>
            <a:r>
              <a:rPr lang="en-US" sz="1200" dirty="0"/>
              <a:t> </a:t>
            </a:r>
            <a:r>
              <a:rPr lang="en-US" sz="1200" dirty="0" err="1"/>
              <a:t>dụ</a:t>
            </a:r>
            <a:r>
              <a:rPr lang="en-US" sz="1200" dirty="0"/>
              <a:t> </a:t>
            </a:r>
            <a:r>
              <a:rPr lang="en-US" sz="1200" dirty="0" err="1"/>
              <a:t>đã</a:t>
            </a:r>
            <a:r>
              <a:rPr lang="en-US" sz="1200" dirty="0"/>
              <a:t> </a:t>
            </a:r>
            <a:r>
              <a:rPr lang="en-US" sz="1200" dirty="0" err="1"/>
              <a:t>xét</a:t>
            </a:r>
            <a:r>
              <a:rPr lang="en-US" sz="1200" dirty="0"/>
              <a:t> </a:t>
            </a:r>
            <a:r>
              <a:rPr lang="en-US" sz="1200" dirty="0" err="1"/>
              <a:t>trên</a:t>
            </a:r>
            <a:r>
              <a:rPr lang="en-US" sz="1200" dirty="0"/>
              <a:t> </a:t>
            </a:r>
            <a:r>
              <a:rPr lang="en-US" sz="1200" dirty="0" err="1"/>
              <a:t>là</a:t>
            </a:r>
            <a:r>
              <a:rPr lang="en-US" sz="1200" dirty="0"/>
              <a:t> </a:t>
            </a:r>
            <a:r>
              <a:rPr lang="en-US" sz="1200" dirty="0" err="1"/>
              <a:t>như</a:t>
            </a:r>
            <a:r>
              <a:rPr lang="en-US" sz="1200" dirty="0"/>
              <a:t> </a:t>
            </a:r>
            <a:r>
              <a:rPr lang="en-US" sz="1200" dirty="0" err="1"/>
              <a:t>sau</a:t>
            </a:r>
            <a:r>
              <a:rPr lang="en-US" sz="1200" dirty="0"/>
              <a:t>:</a:t>
            </a: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7353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8B44B-6B35-4511-B4DA-1AA3A9D4FE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399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3800" dirty="0"/>
              <a:t>Ta </a:t>
            </a:r>
            <a:r>
              <a:rPr lang="en-US" sz="3800" dirty="0" err="1"/>
              <a:t>xét</a:t>
            </a:r>
            <a:r>
              <a:rPr lang="en-US" sz="3800" dirty="0"/>
              <a:t> 2 </a:t>
            </a:r>
            <a:r>
              <a:rPr lang="en-US" sz="3800" dirty="0" err="1"/>
              <a:t>phương</a:t>
            </a:r>
            <a:r>
              <a:rPr lang="en-US" sz="3800" dirty="0"/>
              <a:t> </a:t>
            </a:r>
            <a:r>
              <a:rPr lang="en-US" sz="3800" dirty="0" err="1"/>
              <a:t>pháp</a:t>
            </a:r>
            <a:r>
              <a:rPr lang="en-US" sz="3800" dirty="0"/>
              <a:t>:</a:t>
            </a:r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</a:t>
            </a:r>
            <a:r>
              <a:rPr lang="en-US" sz="3800" dirty="0" err="1"/>
              <a:t>mảng</a:t>
            </a:r>
            <a:endParaRPr lang="en-US" sz="3800" dirty="0"/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con </a:t>
            </a:r>
            <a:r>
              <a:rPr lang="en-US" sz="3800" dirty="0" err="1"/>
              <a:t>trỏ</a:t>
            </a:r>
            <a:endParaRPr lang="en-US" sz="3800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0636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3800" dirty="0"/>
              <a:t>Ta </a:t>
            </a:r>
            <a:r>
              <a:rPr lang="en-US" sz="3800" dirty="0" err="1"/>
              <a:t>xét</a:t>
            </a:r>
            <a:r>
              <a:rPr lang="en-US" sz="3800" dirty="0"/>
              <a:t> 2 </a:t>
            </a:r>
            <a:r>
              <a:rPr lang="en-US" sz="3800" dirty="0" err="1"/>
              <a:t>phương</a:t>
            </a:r>
            <a:r>
              <a:rPr lang="en-US" sz="3800" dirty="0"/>
              <a:t> </a:t>
            </a:r>
            <a:r>
              <a:rPr lang="en-US" sz="3800" dirty="0" err="1"/>
              <a:t>pháp</a:t>
            </a:r>
            <a:r>
              <a:rPr lang="en-US" sz="3800" dirty="0"/>
              <a:t>:</a:t>
            </a:r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</a:t>
            </a:r>
            <a:r>
              <a:rPr lang="en-US" sz="3800" dirty="0" err="1"/>
              <a:t>mảng</a:t>
            </a:r>
            <a:endParaRPr lang="en-US" sz="3800" dirty="0"/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con </a:t>
            </a:r>
            <a:r>
              <a:rPr lang="en-US" sz="3800" dirty="0" err="1"/>
              <a:t>trỏ</a:t>
            </a:r>
            <a:endParaRPr lang="en-US" sz="3800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977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2699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3800" dirty="0"/>
              <a:t>Ta </a:t>
            </a:r>
            <a:r>
              <a:rPr lang="en-US" sz="3800" dirty="0" err="1"/>
              <a:t>xét</a:t>
            </a:r>
            <a:r>
              <a:rPr lang="en-US" sz="3800" dirty="0"/>
              <a:t> 2 </a:t>
            </a:r>
            <a:r>
              <a:rPr lang="en-US" sz="3800" dirty="0" err="1"/>
              <a:t>phương</a:t>
            </a:r>
            <a:r>
              <a:rPr lang="en-US" sz="3800" dirty="0"/>
              <a:t> </a:t>
            </a:r>
            <a:r>
              <a:rPr lang="en-US" sz="3800" dirty="0" err="1"/>
              <a:t>pháp</a:t>
            </a:r>
            <a:r>
              <a:rPr lang="en-US" sz="3800" dirty="0"/>
              <a:t>:</a:t>
            </a:r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</a:t>
            </a:r>
            <a:r>
              <a:rPr lang="en-US" sz="3800" dirty="0" err="1"/>
              <a:t>mảng</a:t>
            </a:r>
            <a:endParaRPr lang="en-US" sz="3800" dirty="0"/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con </a:t>
            </a:r>
            <a:r>
              <a:rPr lang="en-US" sz="3800" dirty="0" err="1"/>
              <a:t>trỏ</a:t>
            </a:r>
            <a:endParaRPr lang="en-US" sz="3800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167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3800" dirty="0"/>
              <a:t>Ta </a:t>
            </a:r>
            <a:r>
              <a:rPr lang="en-US" sz="3800" dirty="0" err="1"/>
              <a:t>xét</a:t>
            </a:r>
            <a:r>
              <a:rPr lang="en-US" sz="3800" dirty="0"/>
              <a:t> 2 </a:t>
            </a:r>
            <a:r>
              <a:rPr lang="en-US" sz="3800" dirty="0" err="1"/>
              <a:t>phương</a:t>
            </a:r>
            <a:r>
              <a:rPr lang="en-US" sz="3800" dirty="0"/>
              <a:t> </a:t>
            </a:r>
            <a:r>
              <a:rPr lang="en-US" sz="3800" dirty="0" err="1"/>
              <a:t>pháp</a:t>
            </a:r>
            <a:r>
              <a:rPr lang="en-US" sz="3800" dirty="0"/>
              <a:t>:</a:t>
            </a:r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</a:t>
            </a:r>
            <a:r>
              <a:rPr lang="en-US" sz="3800" dirty="0" err="1"/>
              <a:t>mảng</a:t>
            </a:r>
            <a:endParaRPr lang="en-US" sz="3800" dirty="0"/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con </a:t>
            </a:r>
            <a:r>
              <a:rPr lang="en-US" sz="3800" dirty="0" err="1"/>
              <a:t>trỏ</a:t>
            </a:r>
            <a:endParaRPr lang="en-US" sz="3800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9804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3800" dirty="0"/>
              <a:t>Ta </a:t>
            </a:r>
            <a:r>
              <a:rPr lang="en-US" sz="3800" dirty="0" err="1"/>
              <a:t>xét</a:t>
            </a:r>
            <a:r>
              <a:rPr lang="en-US" sz="3800" dirty="0"/>
              <a:t> 2 </a:t>
            </a:r>
            <a:r>
              <a:rPr lang="en-US" sz="3800" dirty="0" err="1"/>
              <a:t>phương</a:t>
            </a:r>
            <a:r>
              <a:rPr lang="en-US" sz="3800" dirty="0"/>
              <a:t> </a:t>
            </a:r>
            <a:r>
              <a:rPr lang="en-US" sz="3800" dirty="0" err="1"/>
              <a:t>pháp</a:t>
            </a:r>
            <a:r>
              <a:rPr lang="en-US" sz="3800" dirty="0"/>
              <a:t>:</a:t>
            </a:r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</a:t>
            </a:r>
            <a:r>
              <a:rPr lang="en-US" sz="3800" dirty="0" err="1"/>
              <a:t>mảng</a:t>
            </a:r>
            <a:endParaRPr lang="en-US" sz="3800" dirty="0"/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con </a:t>
            </a:r>
            <a:r>
              <a:rPr lang="en-US" sz="3800" dirty="0" err="1"/>
              <a:t>trỏ</a:t>
            </a:r>
            <a:endParaRPr lang="en-US" sz="3800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102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0926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3800" dirty="0"/>
              <a:t>Ta </a:t>
            </a:r>
            <a:r>
              <a:rPr lang="en-US" sz="3800" dirty="0" err="1"/>
              <a:t>xét</a:t>
            </a:r>
            <a:r>
              <a:rPr lang="en-US" sz="3800" dirty="0"/>
              <a:t> 2 </a:t>
            </a:r>
            <a:r>
              <a:rPr lang="en-US" sz="3800" dirty="0" err="1"/>
              <a:t>phương</a:t>
            </a:r>
            <a:r>
              <a:rPr lang="en-US" sz="3800" dirty="0"/>
              <a:t> </a:t>
            </a:r>
            <a:r>
              <a:rPr lang="en-US" sz="3800" dirty="0" err="1"/>
              <a:t>pháp</a:t>
            </a:r>
            <a:r>
              <a:rPr lang="en-US" sz="3800" dirty="0"/>
              <a:t>:</a:t>
            </a:r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</a:t>
            </a:r>
            <a:r>
              <a:rPr lang="en-US" sz="3800" dirty="0" err="1"/>
              <a:t>mảng</a:t>
            </a:r>
            <a:endParaRPr lang="en-US" sz="3800" dirty="0"/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con </a:t>
            </a:r>
            <a:r>
              <a:rPr lang="en-US" sz="3800" dirty="0" err="1"/>
              <a:t>trỏ</a:t>
            </a:r>
            <a:endParaRPr lang="en-US" sz="3800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2852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3800" dirty="0"/>
              <a:t>Ta </a:t>
            </a:r>
            <a:r>
              <a:rPr lang="en-US" sz="3800" dirty="0" err="1"/>
              <a:t>xét</a:t>
            </a:r>
            <a:r>
              <a:rPr lang="en-US" sz="3800" dirty="0"/>
              <a:t> 2 </a:t>
            </a:r>
            <a:r>
              <a:rPr lang="en-US" sz="3800" dirty="0" err="1"/>
              <a:t>phương</a:t>
            </a:r>
            <a:r>
              <a:rPr lang="en-US" sz="3800" dirty="0"/>
              <a:t> </a:t>
            </a:r>
            <a:r>
              <a:rPr lang="en-US" sz="3800" dirty="0" err="1"/>
              <a:t>pháp</a:t>
            </a:r>
            <a:r>
              <a:rPr lang="en-US" sz="3800" dirty="0"/>
              <a:t>:</a:t>
            </a:r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</a:t>
            </a:r>
            <a:r>
              <a:rPr lang="en-US" sz="3800" dirty="0" err="1"/>
              <a:t>mảng</a:t>
            </a:r>
            <a:endParaRPr lang="en-US" sz="3800" dirty="0"/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con </a:t>
            </a:r>
            <a:r>
              <a:rPr lang="en-US" sz="3800" dirty="0" err="1"/>
              <a:t>trỏ</a:t>
            </a:r>
            <a:endParaRPr lang="en-US" sz="3800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98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3800" dirty="0"/>
              <a:t>Ta </a:t>
            </a:r>
            <a:r>
              <a:rPr lang="en-US" sz="3800" dirty="0" err="1"/>
              <a:t>xét</a:t>
            </a:r>
            <a:r>
              <a:rPr lang="en-US" sz="3800" dirty="0"/>
              <a:t> 2 </a:t>
            </a:r>
            <a:r>
              <a:rPr lang="en-US" sz="3800" dirty="0" err="1"/>
              <a:t>phương</a:t>
            </a:r>
            <a:r>
              <a:rPr lang="en-US" sz="3800" dirty="0"/>
              <a:t> </a:t>
            </a:r>
            <a:r>
              <a:rPr lang="en-US" sz="3800" dirty="0" err="1"/>
              <a:t>pháp</a:t>
            </a:r>
            <a:r>
              <a:rPr lang="en-US" sz="3800" dirty="0"/>
              <a:t>:</a:t>
            </a:r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</a:t>
            </a:r>
            <a:r>
              <a:rPr lang="en-US" sz="3800" dirty="0" err="1"/>
              <a:t>mảng</a:t>
            </a:r>
            <a:endParaRPr lang="en-US" sz="3800" dirty="0"/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con </a:t>
            </a:r>
            <a:r>
              <a:rPr lang="en-US" sz="3800" dirty="0" err="1"/>
              <a:t>trỏ</a:t>
            </a:r>
            <a:endParaRPr lang="en-US" sz="3800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5644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3800" dirty="0"/>
              <a:t>Ta </a:t>
            </a:r>
            <a:r>
              <a:rPr lang="en-US" sz="3800" dirty="0" err="1"/>
              <a:t>xét</a:t>
            </a:r>
            <a:r>
              <a:rPr lang="en-US" sz="3800" dirty="0"/>
              <a:t> 2 </a:t>
            </a:r>
            <a:r>
              <a:rPr lang="en-US" sz="3800" dirty="0" err="1"/>
              <a:t>phương</a:t>
            </a:r>
            <a:r>
              <a:rPr lang="en-US" sz="3800" dirty="0"/>
              <a:t> </a:t>
            </a:r>
            <a:r>
              <a:rPr lang="en-US" sz="3800" dirty="0" err="1"/>
              <a:t>pháp</a:t>
            </a:r>
            <a:r>
              <a:rPr lang="en-US" sz="3800" dirty="0"/>
              <a:t>:</a:t>
            </a:r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</a:t>
            </a:r>
            <a:r>
              <a:rPr lang="en-US" sz="3800" dirty="0" err="1"/>
              <a:t>mảng</a:t>
            </a:r>
            <a:endParaRPr lang="en-US" sz="3800" dirty="0"/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con </a:t>
            </a:r>
            <a:r>
              <a:rPr lang="en-US" sz="3800" dirty="0" err="1"/>
              <a:t>trỏ</a:t>
            </a:r>
            <a:endParaRPr lang="en-US" sz="3800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2544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3800" dirty="0"/>
              <a:t>Ta </a:t>
            </a:r>
            <a:r>
              <a:rPr lang="en-US" sz="3800" dirty="0" err="1"/>
              <a:t>xét</a:t>
            </a:r>
            <a:r>
              <a:rPr lang="en-US" sz="3800" dirty="0"/>
              <a:t> 2 </a:t>
            </a:r>
            <a:r>
              <a:rPr lang="en-US" sz="3800" dirty="0" err="1"/>
              <a:t>phương</a:t>
            </a:r>
            <a:r>
              <a:rPr lang="en-US" sz="3800" dirty="0"/>
              <a:t> </a:t>
            </a:r>
            <a:r>
              <a:rPr lang="en-US" sz="3800" dirty="0" err="1"/>
              <a:t>pháp</a:t>
            </a:r>
            <a:r>
              <a:rPr lang="en-US" sz="3800" dirty="0"/>
              <a:t>:</a:t>
            </a:r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</a:t>
            </a:r>
            <a:r>
              <a:rPr lang="en-US" sz="3800" dirty="0" err="1"/>
              <a:t>mảng</a:t>
            </a:r>
            <a:endParaRPr lang="en-US" sz="3800" dirty="0"/>
          </a:p>
          <a:p>
            <a:pPr lvl="1">
              <a:lnSpc>
                <a:spcPct val="140000"/>
              </a:lnSpc>
            </a:pPr>
            <a:r>
              <a:rPr lang="en-US" sz="3800" dirty="0" err="1"/>
              <a:t>Biểu</a:t>
            </a:r>
            <a:r>
              <a:rPr lang="en-US" sz="3800" dirty="0"/>
              <a:t> </a:t>
            </a:r>
            <a:r>
              <a:rPr lang="en-US" sz="3800" dirty="0" err="1"/>
              <a:t>diễn</a:t>
            </a:r>
            <a:r>
              <a:rPr lang="en-US" sz="3800" dirty="0"/>
              <a:t> </a:t>
            </a:r>
            <a:r>
              <a:rPr lang="en-US" sz="3800" dirty="0" err="1"/>
              <a:t>sử</a:t>
            </a:r>
            <a:r>
              <a:rPr lang="en-US" sz="3800" dirty="0"/>
              <a:t> </a:t>
            </a:r>
            <a:r>
              <a:rPr lang="en-US" sz="3800" dirty="0" err="1"/>
              <a:t>dụng</a:t>
            </a:r>
            <a:r>
              <a:rPr lang="en-US" sz="3800" dirty="0"/>
              <a:t> con </a:t>
            </a:r>
            <a:r>
              <a:rPr lang="en-US" sz="3800" dirty="0" err="1"/>
              <a:t>trỏ</a:t>
            </a:r>
            <a:endParaRPr lang="en-US" sz="3800" dirty="0"/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78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8B44B-6B35-4511-B4DA-1AA3A9D4FE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51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808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1968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392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200" dirty="0"/>
              <a:t>Có nhiều cách biểu diễn cây. Ta giới thiệu qua về ba cách biểu diễn cơ bản:</a:t>
            </a:r>
          </a:p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200" dirty="0"/>
              <a:t>dùng mảng (Array Representation)</a:t>
            </a:r>
          </a:p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200" dirty="0"/>
              <a:t>danh sách các con (Lists of Children)</a:t>
            </a:r>
          </a:p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200" dirty="0"/>
              <a:t>dùng con trái và em phải (The Leftmost-Child, Right-Sibling Representation)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8B44B-6B35-4511-B4DA-1AA3A9D4FE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02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9715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latin typeface="Consolas" pitchFamily="49" charset="0"/>
                <a:cs typeface="Consolas" pitchFamily="49" charset="0"/>
              </a:rPr>
              <a:t>leftMostChild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;// con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trỏ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trỏ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đến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nút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 con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trai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nhat</a:t>
            </a:r>
            <a:endParaRPr lang="en-GB" sz="1200" dirty="0">
              <a:latin typeface="Consolas" pitchFamily="49" charset="0"/>
              <a:cs typeface="Consolas" pitchFamily="49" charset="0"/>
            </a:endParaRPr>
          </a:p>
          <a:p>
            <a:r>
              <a:rPr lang="en-GB" sz="1200" dirty="0" err="1">
                <a:latin typeface="Consolas" pitchFamily="49" charset="0"/>
                <a:cs typeface="Consolas" pitchFamily="49" charset="0"/>
              </a:rPr>
              <a:t>rightSibling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;// con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tro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tro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 den nut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anh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em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 ben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phai</a:t>
            </a:r>
            <a:endParaRPr lang="en-GB" sz="1200" dirty="0"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onsolas" pitchFamily="49" charset="0"/>
                <a:cs typeface="Consolas" pitchFamily="49" charset="0"/>
              </a:rPr>
              <a:t>root;// con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tro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tro</a:t>
            </a:r>
            <a:r>
              <a:rPr lang="en-GB" sz="1200" dirty="0">
                <a:latin typeface="Consolas" pitchFamily="49" charset="0"/>
                <a:cs typeface="Consolas" pitchFamily="49" charset="0"/>
              </a:rPr>
              <a:t> den nut </a:t>
            </a:r>
            <a:r>
              <a:rPr lang="en-GB" sz="1200" dirty="0" err="1">
                <a:latin typeface="Consolas" pitchFamily="49" charset="0"/>
                <a:cs typeface="Consolas" pitchFamily="49" charset="0"/>
              </a:rPr>
              <a:t>goc</a:t>
            </a:r>
            <a:endParaRPr lang="en-GB" sz="1200" dirty="0">
              <a:latin typeface="Consolas" pitchFamily="49" charset="0"/>
              <a:cs typeface="Consolas" pitchFamily="49" charset="0"/>
            </a:endParaRPr>
          </a:p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1130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6114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003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9338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23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Thuật</a:t>
            </a:r>
            <a:r>
              <a:rPr lang="en-US" altLang="en-US" dirty="0"/>
              <a:t> </a:t>
            </a:r>
            <a:r>
              <a:rPr lang="en-US" altLang="en-US" dirty="0" err="1"/>
              <a:t>toán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trường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lưu</a:t>
            </a:r>
            <a:r>
              <a:rPr lang="en-US" altLang="en-US" dirty="0"/>
              <a:t> </a:t>
            </a:r>
            <a:r>
              <a:rPr lang="en-US" altLang="en-US" dirty="0" err="1"/>
              <a:t>trữ</a:t>
            </a:r>
            <a:r>
              <a:rPr lang="en-US" altLang="en-US" dirty="0"/>
              <a:t> </a:t>
            </a:r>
            <a:r>
              <a:rPr lang="en-US" altLang="en-US" dirty="0" err="1"/>
              <a:t>thông</a:t>
            </a:r>
            <a:r>
              <a:rPr lang="en-US" altLang="en-US" dirty="0"/>
              <a:t> tin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nút</a:t>
            </a:r>
            <a:r>
              <a:rPr lang="en-US" altLang="en-US" dirty="0"/>
              <a:t> cha.</a:t>
            </a:r>
          </a:p>
          <a:p>
            <a:r>
              <a:rPr lang="en-US" altLang="en-US" dirty="0" err="1"/>
              <a:t>Xuất</a:t>
            </a:r>
            <a:r>
              <a:rPr lang="en-US" altLang="en-US" dirty="0"/>
              <a:t> </a:t>
            </a:r>
            <a:r>
              <a:rPr lang="en-US" altLang="en-US" dirty="0" err="1"/>
              <a:t>phát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/>
              <a:t>nút</a:t>
            </a:r>
            <a:r>
              <a:rPr lang="en-US" altLang="en-US" dirty="0"/>
              <a:t> </a:t>
            </a:r>
            <a:r>
              <a:rPr lang="en-US" altLang="en-US" dirty="0" err="1"/>
              <a:t>gốc</a:t>
            </a:r>
            <a:r>
              <a:rPr lang="en-US" altLang="en-US" dirty="0"/>
              <a:t>, </a:t>
            </a:r>
            <a:r>
              <a:rPr lang="en-US" altLang="en-US" dirty="0" err="1"/>
              <a:t>duyệt</a:t>
            </a:r>
            <a:r>
              <a:rPr lang="en-US" altLang="en-US" dirty="0"/>
              <a:t> qua </a:t>
            </a:r>
            <a:r>
              <a:rPr lang="en-US" altLang="en-US" dirty="0" err="1"/>
              <a:t>từng</a:t>
            </a:r>
            <a:r>
              <a:rPr lang="en-US" altLang="en-US" dirty="0"/>
              <a:t> </a:t>
            </a:r>
            <a:r>
              <a:rPr lang="en-US" altLang="en-US" dirty="0" err="1"/>
              <a:t>nút</a:t>
            </a:r>
            <a:r>
              <a:rPr lang="en-US" altLang="en-US" dirty="0"/>
              <a:t> con </a:t>
            </a:r>
            <a:r>
              <a:rPr lang="en-US" altLang="en-US" dirty="0" err="1"/>
              <a:t>và</a:t>
            </a:r>
            <a:r>
              <a:rPr lang="en-US" altLang="en-US" dirty="0"/>
              <a:t> con </a:t>
            </a:r>
            <a:r>
              <a:rPr lang="en-US" altLang="en-US" dirty="0" err="1"/>
              <a:t>cháu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nút</a:t>
            </a:r>
            <a:r>
              <a:rPr lang="en-US" altLang="en-US" dirty="0"/>
              <a:t> </a:t>
            </a:r>
            <a:r>
              <a:rPr lang="en-US" altLang="en-US" dirty="0" err="1"/>
              <a:t>đến</a:t>
            </a:r>
            <a:r>
              <a:rPr lang="en-US" altLang="en-US" dirty="0"/>
              <a:t> </a:t>
            </a:r>
            <a:r>
              <a:rPr lang="en-US" altLang="en-US" dirty="0" err="1"/>
              <a:t>khi</a:t>
            </a:r>
            <a:r>
              <a:rPr lang="en-US" altLang="en-US" dirty="0"/>
              <a:t> </a:t>
            </a:r>
            <a:r>
              <a:rPr lang="en-US" altLang="en-US" dirty="0" err="1"/>
              <a:t>gặp</a:t>
            </a:r>
            <a:r>
              <a:rPr lang="en-US" altLang="en-US" dirty="0"/>
              <a:t> </a:t>
            </a:r>
            <a:r>
              <a:rPr lang="en-US" altLang="en-US" dirty="0" err="1"/>
              <a:t>nút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tìm</a:t>
            </a:r>
            <a:endParaRPr lang="en-US" altLang="en-US" dirty="0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375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61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6C3D7E7-664D-4FB4-BB25-ACF5C95A2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7DDAC1E-1439-4FD7-87C8-C9ED4A02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Header Placeholder 3">
            <a:extLst>
              <a:ext uri="{FF2B5EF4-FFF2-40B4-BE49-F238E27FC236}">
                <a16:creationId xmlns:a16="http://schemas.microsoft.com/office/drawing/2014/main" id="{CF514008-ACA0-4B69-A0B4-9560BCAC8C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8E04B98C-509D-47EF-8107-9F32220AC4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Slide Number Placeholder 5">
            <a:extLst>
              <a:ext uri="{FF2B5EF4-FFF2-40B4-BE49-F238E27FC236}">
                <a16:creationId xmlns:a16="http://schemas.microsoft.com/office/drawing/2014/main" id="{E9E249F7-AB64-41A7-8CB9-2AD156A50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14375" indent="-274638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00138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541463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981200" indent="-219075">
              <a:defRPr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4384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8956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3528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10000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fld id="{5AAFA966-4C10-43F3-B9AA-95C6007FED28}" type="slidenum"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528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7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11/20/2023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6040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11/20/2023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3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CCD67-3BD5-4075-80FA-2F06E996A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99431" y="103936"/>
            <a:ext cx="486239" cy="7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79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302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080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3C596E6-2CA1-78E4-9FBC-9E6B2FAF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" y="0"/>
            <a:ext cx="11704320" cy="731520"/>
          </a:xfrm>
          <a:noFill/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039CCD8-42F4-114B-0B60-9D0D79ED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838" y="6382363"/>
            <a:ext cx="457200" cy="36576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3F3FCF7-5403-A3D5-D883-857D60B01B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 sz="2800"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3392450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34-6534-0469-01B4-7C1E3DB2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05761" cy="731520"/>
          </a:xfrm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910C-08DD-FF3B-4B13-035C646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092B28-02F5-71A0-70FF-D8200AF2C3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7180" y="904872"/>
            <a:ext cx="105156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AD2399-EDF4-189F-2496-84377DB833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732975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3058A-4194-5FE6-266F-1492EE2E74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99431" y="103936"/>
            <a:ext cx="486239" cy="7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9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2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50814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11/20/2023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55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11/20/2023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82633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11/20/2023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116983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11/20/2023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11/20/2023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905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11/20/2023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5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0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7.wmf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8.wmf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1. </a:t>
            </a:r>
            <a:r>
              <a:rPr lang="en-US" sz="3600" dirty="0">
                <a:cs typeface="Arial" panose="020B0604020202020204" pitchFamily="34" charset="0"/>
              </a:rPr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1.1. Định </a:t>
            </a:r>
            <a:r>
              <a:rPr lang="en-US" dirty="0" err="1">
                <a:cs typeface="Arial" panose="020B0604020202020204" pitchFamily="34" charset="0"/>
              </a:rPr>
              <a:t>nghĩa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cây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10</a:t>
            </a:fld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91935" y="1264104"/>
            <a:ext cx="10957947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tế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E295A6-E67A-4230-31D4-62BD6B448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959" y="6285142"/>
            <a:ext cx="3381375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i="1" err="1">
                <a:solidFill>
                  <a:srgbClr val="002060"/>
                </a:solidFill>
              </a:rPr>
              <a:t>Cây</a:t>
            </a:r>
            <a:r>
              <a:rPr lang="en-US" sz="1600" i="1">
                <a:solidFill>
                  <a:srgbClr val="002060"/>
                </a:solidFill>
              </a:rPr>
              <a:t> </a:t>
            </a:r>
            <a:r>
              <a:rPr lang="en-US" sz="1600" i="1" err="1">
                <a:solidFill>
                  <a:srgbClr val="002060"/>
                </a:solidFill>
              </a:rPr>
              <a:t>thư</a:t>
            </a:r>
            <a:r>
              <a:rPr lang="en-US" sz="1600" i="1">
                <a:solidFill>
                  <a:srgbClr val="002060"/>
                </a:solidFill>
              </a:rPr>
              <a:t> </a:t>
            </a:r>
            <a:r>
              <a:rPr lang="en-US" sz="1600" i="1" err="1">
                <a:solidFill>
                  <a:srgbClr val="002060"/>
                </a:solidFill>
              </a:rPr>
              <a:t>mục</a:t>
            </a:r>
            <a:endParaRPr lang="en-US" sz="1600" i="1">
              <a:solidFill>
                <a:srgbClr val="00206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1A02A65-F878-EA6F-75EA-DE7C3E69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2085" y="1264104"/>
            <a:ext cx="4671122" cy="499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847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1. </a:t>
            </a:r>
            <a:r>
              <a:rPr lang="en-US" sz="3600" dirty="0">
                <a:cs typeface="Arial" panose="020B0604020202020204" pitchFamily="34" charset="0"/>
              </a:rPr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1.2. </a:t>
            </a:r>
            <a:r>
              <a:rPr lang="en-US" dirty="0" err="1">
                <a:cs typeface="Arial" panose="020B0604020202020204" pitchFamily="34" charset="0"/>
              </a:rPr>
              <a:t>Các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thuật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ngữ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11</a:t>
            </a:fld>
            <a:endParaRPr lang="vi-VN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9FB0BFFD-3B9F-E472-F249-2D5AA1EF0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1981200"/>
            <a:ext cx="609600" cy="609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F570EDA0-E32E-01BC-ACFA-969380D921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8500" y="2514600"/>
            <a:ext cx="1676400" cy="304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F1F7D470-5223-DBD6-77B5-E291D4BB2B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2100" y="2514600"/>
            <a:ext cx="15240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52393204-5AB5-A911-7B08-B2881806C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100" y="2743200"/>
            <a:ext cx="609600" cy="609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4722AE1F-4F90-6156-68BD-0004279E59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5500" y="3276600"/>
            <a:ext cx="6858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664550E7-2769-C66D-1732-B031F35A78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8500" y="3276600"/>
            <a:ext cx="609600" cy="533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C8C69B81-522C-EE83-9A4A-F558CB343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100" y="2743200"/>
            <a:ext cx="609600" cy="609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8BF53228-D957-B449-EB61-528533D0D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5100" y="3276600"/>
            <a:ext cx="4572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BE26D5B6-250D-5C22-6D03-E2E4891AB2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9500" y="3276600"/>
            <a:ext cx="3810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F39AB189-C05E-D26C-B069-362DED710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3657600"/>
            <a:ext cx="609600" cy="609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3">
            <a:extLst>
              <a:ext uri="{FF2B5EF4-FFF2-40B4-BE49-F238E27FC236}">
                <a16:creationId xmlns:a16="http://schemas.microsoft.com/office/drawing/2014/main" id="{674ABD0D-68D4-7688-714C-9896B2D0F3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3500" y="4191000"/>
            <a:ext cx="3810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F56DC33E-37E3-17FE-5CF0-114BF458C6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5500" y="4267200"/>
            <a:ext cx="304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D69FC69C-0401-9262-E2E7-C990F6357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900" y="3733800"/>
            <a:ext cx="609600" cy="609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5745C583-DB98-379D-EDCD-C246BCB615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9500" y="4267200"/>
            <a:ext cx="2286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7">
            <a:extLst>
              <a:ext uri="{FF2B5EF4-FFF2-40B4-BE49-F238E27FC236}">
                <a16:creationId xmlns:a16="http://schemas.microsoft.com/office/drawing/2014/main" id="{0A3F440A-16B3-5070-0011-1F1B164856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5300" y="4267200"/>
            <a:ext cx="304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18">
            <a:extLst>
              <a:ext uri="{FF2B5EF4-FFF2-40B4-BE49-F238E27FC236}">
                <a16:creationId xmlns:a16="http://schemas.microsoft.com/office/drawing/2014/main" id="{B16F639F-CC8E-7349-5C42-D9D219774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3733800"/>
            <a:ext cx="609600" cy="609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DEFCE0F0-EE53-A490-0C20-965F977B1E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6900" y="4267200"/>
            <a:ext cx="4572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FF223435-474A-AE6C-05B7-E814EA1FE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1300" y="4267200"/>
            <a:ext cx="304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0A1DCD73-0508-6254-235C-081728AFA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4724400"/>
            <a:ext cx="609600" cy="609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D4440B09-F06E-CA91-6B56-1F576EFC5C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4170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AF211864-86DD-110E-47E6-4D1B1F70E1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890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278C5A5D-FC11-288E-C2CF-C1B49460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0" y="4724400"/>
            <a:ext cx="609600" cy="609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E9BD4623-BF06-D905-31B0-CA1DC03B99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710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1511F65E-9D6D-E5E5-21A9-4F4A28C11F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810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27">
            <a:extLst>
              <a:ext uri="{FF2B5EF4-FFF2-40B4-BE49-F238E27FC236}">
                <a16:creationId xmlns:a16="http://schemas.microsoft.com/office/drawing/2014/main" id="{24396541-567B-5AC7-9D3C-88D723537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100" y="4724400"/>
            <a:ext cx="609600" cy="609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B0755859-3CF8-20CF-4725-6A8588834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830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29">
            <a:extLst>
              <a:ext uri="{FF2B5EF4-FFF2-40B4-BE49-F238E27FC236}">
                <a16:creationId xmlns:a16="http://schemas.microsoft.com/office/drawing/2014/main" id="{DBCEFCFA-6F07-D014-F198-76DFEA2FFF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930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30">
            <a:extLst>
              <a:ext uri="{FF2B5EF4-FFF2-40B4-BE49-F238E27FC236}">
                <a16:creationId xmlns:a16="http://schemas.microsoft.com/office/drawing/2014/main" id="{B5EC9FD0-4CA6-84DF-663E-F7D79E1E3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0" y="4724400"/>
            <a:ext cx="609600" cy="609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F861E3D9-BF86-C55E-87CC-571652A55C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370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A448231D-9F5E-8812-88EB-5850D6EBE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470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33">
            <a:extLst>
              <a:ext uri="{FF2B5EF4-FFF2-40B4-BE49-F238E27FC236}">
                <a16:creationId xmlns:a16="http://schemas.microsoft.com/office/drawing/2014/main" id="{FAF07C3A-1589-036E-24F7-02AFF025E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100" y="3733800"/>
            <a:ext cx="609600" cy="609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C70613AC-A6EC-AE8B-50DE-337B951EEE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04300" y="43434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19235924-678D-8F96-CCB6-905057F9F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5300" y="43434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17963EDA-382B-23CA-5E95-864C7E51A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7300" y="45720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7">
            <a:extLst>
              <a:ext uri="{FF2B5EF4-FFF2-40B4-BE49-F238E27FC236}">
                <a16:creationId xmlns:a16="http://schemas.microsoft.com/office/drawing/2014/main" id="{3E21364F-B350-8F37-D758-185D43C07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550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3FE18305-846E-1A2E-745D-9769245EA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090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ABBC6AB3-5827-F6A2-AC60-35FD11318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210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88FEFC1F-CEA9-BF29-C3D2-F17E96FD1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750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73E5D862-0B1F-5D7F-FF08-3536E4827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8100" y="46482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783E2841-5855-9E0F-31F5-46D816FC3F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3900" y="46482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43">
            <a:extLst>
              <a:ext uri="{FF2B5EF4-FFF2-40B4-BE49-F238E27FC236}">
                <a16:creationId xmlns:a16="http://schemas.microsoft.com/office/drawing/2014/main" id="{128BC3D7-41D7-BB54-DDB0-98873F247B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510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F7F78E7B-971D-C342-859C-C2D26859D5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430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45">
            <a:extLst>
              <a:ext uri="{FF2B5EF4-FFF2-40B4-BE49-F238E27FC236}">
                <a16:creationId xmlns:a16="http://schemas.microsoft.com/office/drawing/2014/main" id="{772CAD18-6269-58F1-E861-0952B943EB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550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46">
            <a:extLst>
              <a:ext uri="{FF2B5EF4-FFF2-40B4-BE49-F238E27FC236}">
                <a16:creationId xmlns:a16="http://schemas.microsoft.com/office/drawing/2014/main" id="{AD219C28-0385-1E3A-6F0E-82F687A363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7090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47">
            <a:extLst>
              <a:ext uri="{FF2B5EF4-FFF2-40B4-BE49-F238E27FC236}">
                <a16:creationId xmlns:a16="http://schemas.microsoft.com/office/drawing/2014/main" id="{BF3F84A7-9E88-20E5-AAFA-F20B9D15B4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1500" y="46482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Text Box 48">
            <a:extLst>
              <a:ext uri="{FF2B5EF4-FFF2-40B4-BE49-F238E27FC236}">
                <a16:creationId xmlns:a16="http://schemas.microsoft.com/office/drawing/2014/main" id="{251468AB-56AC-753C-869E-F5AFA69AD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8700" y="1676401"/>
            <a:ext cx="1905000" cy="954107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vi-VN" sz="2800" b="1" i="1"/>
              <a:t>N</a:t>
            </a:r>
            <a:r>
              <a:rPr lang="en-AU" sz="2800" b="1" i="1"/>
              <a:t>út  nodes</a:t>
            </a:r>
            <a:endParaRPr lang="en-AU" b="1" i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959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1.2. Các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ngữ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12</a:t>
            </a:fld>
            <a:endParaRPr lang="vi-VN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987FFEAA-1B4D-5C83-57EC-BFEB5E243C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3420" y="2514600"/>
            <a:ext cx="1676400" cy="304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CA138A96-4884-7FFA-F01B-1DC8C5B5DC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7020" y="2514600"/>
            <a:ext cx="15240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6FD4BAA1-2AB3-613B-64F9-09CBE20E5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020" y="2743200"/>
            <a:ext cx="609600" cy="6096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Line 7">
            <a:extLst>
              <a:ext uri="{FF2B5EF4-FFF2-40B4-BE49-F238E27FC236}">
                <a16:creationId xmlns:a16="http://schemas.microsoft.com/office/drawing/2014/main" id="{2F8FC1D8-9855-E80E-083D-B59B213BC1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0420" y="3276600"/>
            <a:ext cx="6858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Line 8">
            <a:extLst>
              <a:ext uri="{FF2B5EF4-FFF2-40B4-BE49-F238E27FC236}">
                <a16:creationId xmlns:a16="http://schemas.microsoft.com/office/drawing/2014/main" id="{ED666F62-1FEE-6D0D-8BC0-9ADBAB2E15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3420" y="3276600"/>
            <a:ext cx="609600" cy="533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Oval 9">
            <a:extLst>
              <a:ext uri="{FF2B5EF4-FFF2-40B4-BE49-F238E27FC236}">
                <a16:creationId xmlns:a16="http://schemas.microsoft.com/office/drawing/2014/main" id="{CE405200-C407-9E7F-ED6F-A2EB9946F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020" y="2743200"/>
            <a:ext cx="609600" cy="6096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Line 10">
            <a:extLst>
              <a:ext uri="{FF2B5EF4-FFF2-40B4-BE49-F238E27FC236}">
                <a16:creationId xmlns:a16="http://schemas.microsoft.com/office/drawing/2014/main" id="{ADDC9282-5D6C-AF91-C8B6-7B08DBD73F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0020" y="3276600"/>
            <a:ext cx="4572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Line 11">
            <a:extLst>
              <a:ext uri="{FF2B5EF4-FFF2-40B4-BE49-F238E27FC236}">
                <a16:creationId xmlns:a16="http://schemas.microsoft.com/office/drawing/2014/main" id="{1939347F-6C9C-D240-E49F-B1B08E2BA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4420" y="3276600"/>
            <a:ext cx="3810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Oval 12">
            <a:extLst>
              <a:ext uri="{FF2B5EF4-FFF2-40B4-BE49-F238E27FC236}">
                <a16:creationId xmlns:a16="http://schemas.microsoft.com/office/drawing/2014/main" id="{9A7AB9CB-F07D-678B-849C-8C1EAAC31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3220" y="3657600"/>
            <a:ext cx="609600" cy="6096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Line 13">
            <a:extLst>
              <a:ext uri="{FF2B5EF4-FFF2-40B4-BE49-F238E27FC236}">
                <a16:creationId xmlns:a16="http://schemas.microsoft.com/office/drawing/2014/main" id="{E08D1684-BE61-809A-5CC5-BBCE19FECB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8420" y="4191000"/>
            <a:ext cx="3810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Line 14">
            <a:extLst>
              <a:ext uri="{FF2B5EF4-FFF2-40B4-BE49-F238E27FC236}">
                <a16:creationId xmlns:a16="http://schemas.microsoft.com/office/drawing/2014/main" id="{9E344C81-C9FE-6DB6-96BB-23D0EC4A3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0420" y="4267200"/>
            <a:ext cx="304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Oval 15">
            <a:extLst>
              <a:ext uri="{FF2B5EF4-FFF2-40B4-BE49-F238E27FC236}">
                <a16:creationId xmlns:a16="http://schemas.microsoft.com/office/drawing/2014/main" id="{8E0CE511-3B60-8945-5E8D-C19FE6E22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820" y="3733800"/>
            <a:ext cx="609600" cy="6096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Line 16">
            <a:extLst>
              <a:ext uri="{FF2B5EF4-FFF2-40B4-BE49-F238E27FC236}">
                <a16:creationId xmlns:a16="http://schemas.microsoft.com/office/drawing/2014/main" id="{1102A275-D3DB-94D9-F006-B396DC1AE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4420" y="4267200"/>
            <a:ext cx="2286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Line 17">
            <a:extLst>
              <a:ext uri="{FF2B5EF4-FFF2-40B4-BE49-F238E27FC236}">
                <a16:creationId xmlns:a16="http://schemas.microsoft.com/office/drawing/2014/main" id="{0A0095F1-1523-8BA7-F889-013F4E8847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0220" y="4267200"/>
            <a:ext cx="304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Oval 18">
            <a:extLst>
              <a:ext uri="{FF2B5EF4-FFF2-40B4-BE49-F238E27FC236}">
                <a16:creationId xmlns:a16="http://schemas.microsoft.com/office/drawing/2014/main" id="{723CBE88-63AE-7048-9895-CE553AB8C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820" y="3733800"/>
            <a:ext cx="609600" cy="6096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6" name="Line 19">
            <a:extLst>
              <a:ext uri="{FF2B5EF4-FFF2-40B4-BE49-F238E27FC236}">
                <a16:creationId xmlns:a16="http://schemas.microsoft.com/office/drawing/2014/main" id="{AEBDF980-57A5-C368-C2A7-BECF33EA9F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1820" y="4267200"/>
            <a:ext cx="4572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Line 20">
            <a:extLst>
              <a:ext uri="{FF2B5EF4-FFF2-40B4-BE49-F238E27FC236}">
                <a16:creationId xmlns:a16="http://schemas.microsoft.com/office/drawing/2014/main" id="{361A2445-82B5-5C8F-4F84-5517DC91F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6220" y="4267200"/>
            <a:ext cx="304800" cy="457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Oval 21">
            <a:extLst>
              <a:ext uri="{FF2B5EF4-FFF2-40B4-BE49-F238E27FC236}">
                <a16:creationId xmlns:a16="http://schemas.microsoft.com/office/drawing/2014/main" id="{7E13E7CA-D9DB-425D-1D0C-DADCE0D3D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20" y="4724400"/>
            <a:ext cx="609600" cy="6096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Line 22">
            <a:extLst>
              <a:ext uri="{FF2B5EF4-FFF2-40B4-BE49-F238E27FC236}">
                <a16:creationId xmlns:a16="http://schemas.microsoft.com/office/drawing/2014/main" id="{6FB3B784-4B12-B83C-1232-C572FFF903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3662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" name="Line 23">
            <a:extLst>
              <a:ext uri="{FF2B5EF4-FFF2-40B4-BE49-F238E27FC236}">
                <a16:creationId xmlns:a16="http://schemas.microsoft.com/office/drawing/2014/main" id="{95924FBE-6465-99F9-CA69-C1D4974687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382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Oval 24">
            <a:extLst>
              <a:ext uri="{FF2B5EF4-FFF2-40B4-BE49-F238E27FC236}">
                <a16:creationId xmlns:a16="http://schemas.microsoft.com/office/drawing/2014/main" id="{15F704D6-CC19-9A07-6F12-829DD852D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820" y="4724400"/>
            <a:ext cx="609600" cy="6096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2" name="Line 25">
            <a:extLst>
              <a:ext uri="{FF2B5EF4-FFF2-40B4-BE49-F238E27FC236}">
                <a16:creationId xmlns:a16="http://schemas.microsoft.com/office/drawing/2014/main" id="{A6E6CBE6-184E-7122-E377-C7B1C3BB9E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202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3" name="Line 26">
            <a:extLst>
              <a:ext uri="{FF2B5EF4-FFF2-40B4-BE49-F238E27FC236}">
                <a16:creationId xmlns:a16="http://schemas.microsoft.com/office/drawing/2014/main" id="{7DBB7379-32DE-F01F-C113-AC9FBCDA2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302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4" name="Oval 27">
            <a:extLst>
              <a:ext uri="{FF2B5EF4-FFF2-40B4-BE49-F238E27FC236}">
                <a16:creationId xmlns:a16="http://schemas.microsoft.com/office/drawing/2014/main" id="{7CB0BE1D-DF44-7136-29B7-A72DF667A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7020" y="4724400"/>
            <a:ext cx="609600" cy="6096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Line 28">
            <a:extLst>
              <a:ext uri="{FF2B5EF4-FFF2-40B4-BE49-F238E27FC236}">
                <a16:creationId xmlns:a16="http://schemas.microsoft.com/office/drawing/2014/main" id="{EDC825C5-8E5D-91B0-1CBA-E92907CA87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322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Line 29">
            <a:extLst>
              <a:ext uri="{FF2B5EF4-FFF2-40B4-BE49-F238E27FC236}">
                <a16:creationId xmlns:a16="http://schemas.microsoft.com/office/drawing/2014/main" id="{39341591-DB3A-67C4-4E74-86D1295B8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422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7" name="Oval 30">
            <a:extLst>
              <a:ext uri="{FF2B5EF4-FFF2-40B4-BE49-F238E27FC236}">
                <a16:creationId xmlns:a16="http://schemas.microsoft.com/office/drawing/2014/main" id="{B65046A2-0047-9468-9F97-41DA287DC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2420" y="4724400"/>
            <a:ext cx="609600" cy="6096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Line 31">
            <a:extLst>
              <a:ext uri="{FF2B5EF4-FFF2-40B4-BE49-F238E27FC236}">
                <a16:creationId xmlns:a16="http://schemas.microsoft.com/office/drawing/2014/main" id="{4EA1BCB4-59B3-004A-8F91-36C357B14E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862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Line 32">
            <a:extLst>
              <a:ext uri="{FF2B5EF4-FFF2-40B4-BE49-F238E27FC236}">
                <a16:creationId xmlns:a16="http://schemas.microsoft.com/office/drawing/2014/main" id="{B9309265-BDD5-C868-F34E-E24DDDD02F5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9620" y="53340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0" name="Oval 33">
            <a:extLst>
              <a:ext uri="{FF2B5EF4-FFF2-40B4-BE49-F238E27FC236}">
                <a16:creationId xmlns:a16="http://schemas.microsoft.com/office/drawing/2014/main" id="{9789DEB6-6E87-4C33-151F-C6A2FA0C8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3020" y="3733800"/>
            <a:ext cx="609600" cy="6096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Line 34">
            <a:extLst>
              <a:ext uri="{FF2B5EF4-FFF2-40B4-BE49-F238E27FC236}">
                <a16:creationId xmlns:a16="http://schemas.microsoft.com/office/drawing/2014/main" id="{112814CD-0D92-1FE2-4D7A-E0EAEBAFF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99220" y="43434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Line 35">
            <a:extLst>
              <a:ext uri="{FF2B5EF4-FFF2-40B4-BE49-F238E27FC236}">
                <a16:creationId xmlns:a16="http://schemas.microsoft.com/office/drawing/2014/main" id="{BBD9C6EE-00FD-A288-CC02-4FF1088B4955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0220" y="4343400"/>
            <a:ext cx="152400" cy="381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Line 36">
            <a:extLst>
              <a:ext uri="{FF2B5EF4-FFF2-40B4-BE49-F238E27FC236}">
                <a16:creationId xmlns:a16="http://schemas.microsoft.com/office/drawing/2014/main" id="{6C22BFA3-AEA3-6128-DF51-50F4B9FDA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2220" y="45720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Line 37">
            <a:extLst>
              <a:ext uri="{FF2B5EF4-FFF2-40B4-BE49-F238E27FC236}">
                <a16:creationId xmlns:a16="http://schemas.microsoft.com/office/drawing/2014/main" id="{C37C9345-90FD-A8B0-5810-3F5F890970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042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5" name="Line 38">
            <a:extLst>
              <a:ext uri="{FF2B5EF4-FFF2-40B4-BE49-F238E27FC236}">
                <a16:creationId xmlns:a16="http://schemas.microsoft.com/office/drawing/2014/main" id="{32F414F7-8204-0F39-7ACF-7FD7704850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582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Line 39">
            <a:extLst>
              <a:ext uri="{FF2B5EF4-FFF2-40B4-BE49-F238E27FC236}">
                <a16:creationId xmlns:a16="http://schemas.microsoft.com/office/drawing/2014/main" id="{2363E3AE-2212-9395-8645-409946A22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702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Line 40">
            <a:extLst>
              <a:ext uri="{FF2B5EF4-FFF2-40B4-BE49-F238E27FC236}">
                <a16:creationId xmlns:a16="http://schemas.microsoft.com/office/drawing/2014/main" id="{6374A495-47F9-3573-5F87-1CA61788D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242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8" name="Line 41">
            <a:extLst>
              <a:ext uri="{FF2B5EF4-FFF2-40B4-BE49-F238E27FC236}">
                <a16:creationId xmlns:a16="http://schemas.microsoft.com/office/drawing/2014/main" id="{BC9145F8-DEAE-BCAD-42C3-6C2FDD63AD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3020" y="46482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9" name="Line 42">
            <a:extLst>
              <a:ext uri="{FF2B5EF4-FFF2-40B4-BE49-F238E27FC236}">
                <a16:creationId xmlns:a16="http://schemas.microsoft.com/office/drawing/2014/main" id="{F8AF6DBF-B5EB-DB1B-EF76-014933AE7B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8820" y="46482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0" name="Line 43">
            <a:extLst>
              <a:ext uri="{FF2B5EF4-FFF2-40B4-BE49-F238E27FC236}">
                <a16:creationId xmlns:a16="http://schemas.microsoft.com/office/drawing/2014/main" id="{761A1B4F-4514-63D4-9AC4-FA5E18368D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002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1" name="Line 44">
            <a:extLst>
              <a:ext uri="{FF2B5EF4-FFF2-40B4-BE49-F238E27FC236}">
                <a16:creationId xmlns:a16="http://schemas.microsoft.com/office/drawing/2014/main" id="{3312E60C-B47A-C7D8-106D-F762C9097A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922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2" name="Line 45">
            <a:extLst>
              <a:ext uri="{FF2B5EF4-FFF2-40B4-BE49-F238E27FC236}">
                <a16:creationId xmlns:a16="http://schemas.microsoft.com/office/drawing/2014/main" id="{E777D101-F082-662F-CC14-25AB1FA43D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042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3" name="Line 46">
            <a:extLst>
              <a:ext uri="{FF2B5EF4-FFF2-40B4-BE49-F238E27FC236}">
                <a16:creationId xmlns:a16="http://schemas.microsoft.com/office/drawing/2014/main" id="{693F551A-90B1-0D3E-8B29-063EAF396B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65820" y="56388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4" name="Line 47">
            <a:extLst>
              <a:ext uri="{FF2B5EF4-FFF2-40B4-BE49-F238E27FC236}">
                <a16:creationId xmlns:a16="http://schemas.microsoft.com/office/drawing/2014/main" id="{4787D957-0BF8-5461-DD2F-5BBF0A455B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56420" y="4648200"/>
            <a:ext cx="152400" cy="152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5" name="Oval 48">
            <a:extLst>
              <a:ext uri="{FF2B5EF4-FFF2-40B4-BE49-F238E27FC236}">
                <a16:creationId xmlns:a16="http://schemas.microsoft.com/office/drawing/2014/main" id="{C958A192-E1B5-4333-DB87-CFFEB09B5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620" y="1981200"/>
            <a:ext cx="609600" cy="6096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6" name="Text Box 49">
            <a:extLst>
              <a:ext uri="{FF2B5EF4-FFF2-40B4-BE49-F238E27FC236}">
                <a16:creationId xmlns:a16="http://schemas.microsoft.com/office/drawing/2014/main" id="{CE1C46FD-CA21-ED3F-D58D-ADC81E89F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820" y="1538052"/>
            <a:ext cx="3048000" cy="1107996"/>
          </a:xfrm>
          <a:prstGeom prst="rect">
            <a:avLst/>
          </a:prstGeom>
          <a:solidFill>
            <a:srgbClr val="FF0000"/>
          </a:solidFill>
          <a:ln w="28575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AU" sz="2800" b="1" i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 cha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AU" sz="2800" b="1" i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parent node</a:t>
            </a:r>
            <a:endParaRPr lang="en-AU" b="1" i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366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13</a:t>
            </a:fld>
            <a:endParaRPr lang="vi-VN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7C757B68-F3E3-9340-2B70-76E7ECE368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5325" y="2514600"/>
            <a:ext cx="1676400" cy="3048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4E6FB8EB-3BA7-E27F-E0C8-6FE6591BE7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2514600"/>
            <a:ext cx="15240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287CFE77-41F2-2B6E-2458-2418C2B50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2743200"/>
            <a:ext cx="609600" cy="609600"/>
          </a:xfrm>
          <a:prstGeom prst="ellipse">
            <a:avLst/>
          </a:prstGeom>
          <a:solidFill>
            <a:srgbClr val="339966"/>
          </a:solidFill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585EC8E3-EDA2-F99C-62BB-CE4146FAF5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2325" y="3276600"/>
            <a:ext cx="6858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80578631-0FE3-05D1-E44A-3230A6CB0B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5325" y="3276600"/>
            <a:ext cx="609600" cy="533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1D43FB57-2B13-7FF7-1716-1D291CAC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925" y="2743200"/>
            <a:ext cx="609600" cy="609600"/>
          </a:xfrm>
          <a:prstGeom prst="ellipse">
            <a:avLst/>
          </a:prstGeom>
          <a:solidFill>
            <a:srgbClr val="339966"/>
          </a:solidFill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CEA9E0D4-93F4-E846-C26B-E76F0D3DD3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1925" y="3276600"/>
            <a:ext cx="4572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3CE4164A-9C32-ABF4-80B3-B6B2E25D2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6325" y="3276600"/>
            <a:ext cx="3810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35D58906-D2B4-A0C7-C19B-6EDAD3D5B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36576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680D6673-FAC6-8C98-A085-E78E7C125E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0325" y="4191000"/>
            <a:ext cx="3810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17B8759F-80FF-CEA7-0905-67E07D90E0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4B0AF95B-7BD8-0BF6-50FB-A01E32E99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725" y="37338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14B70488-B2CF-F1DF-A8A2-5E90441E3B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6325" y="4267200"/>
            <a:ext cx="2286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FCD5C2B4-72CF-E8BB-A867-E6718363E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A88ACB0D-FAA8-03AC-3AAC-C5F72924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37338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E690B868-1CDF-0E7F-3532-84769D3B1E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3725" y="4267200"/>
            <a:ext cx="4572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7B7CD7AC-FD1B-79DA-DAF5-1B3593F03D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1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9046F996-2DF7-7583-E885-024A273FD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A602F90F-5699-80A2-88EB-35DA54E5C5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385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7ABCEBAA-07DB-F245-8EAA-21449C95F2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57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Oval 24">
            <a:extLst>
              <a:ext uri="{FF2B5EF4-FFF2-40B4-BE49-F238E27FC236}">
                <a16:creationId xmlns:a16="http://schemas.microsoft.com/office/drawing/2014/main" id="{9CE87B8F-5E2A-F5DB-115B-693EE897F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6BC48F6B-317C-4F75-E3C4-16CE9281DC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39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ED9C178C-37FF-DC72-6DE8-F8B6459FD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Oval 27">
            <a:extLst>
              <a:ext uri="{FF2B5EF4-FFF2-40B4-BE49-F238E27FC236}">
                <a16:creationId xmlns:a16="http://schemas.microsoft.com/office/drawing/2014/main" id="{A9459BF7-E8EF-0592-9D9A-C27C02237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FF5A4691-F063-A023-A941-A47093E2D9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51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DBBFF8FE-06BC-4EC6-0E91-E5290DE0F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61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Oval 30">
            <a:extLst>
              <a:ext uri="{FF2B5EF4-FFF2-40B4-BE49-F238E27FC236}">
                <a16:creationId xmlns:a16="http://schemas.microsoft.com/office/drawing/2014/main" id="{F41D901C-2B50-E959-315B-4A97B66E7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Line 31">
            <a:extLst>
              <a:ext uri="{FF2B5EF4-FFF2-40B4-BE49-F238E27FC236}">
                <a16:creationId xmlns:a16="http://schemas.microsoft.com/office/drawing/2014/main" id="{62B03FE9-4981-C83F-76CD-A059E91B8F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05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Line 32">
            <a:extLst>
              <a:ext uri="{FF2B5EF4-FFF2-40B4-BE49-F238E27FC236}">
                <a16:creationId xmlns:a16="http://schemas.microsoft.com/office/drawing/2014/main" id="{E9CF9877-40EF-3408-9957-6294EABE6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15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Oval 33">
            <a:extLst>
              <a:ext uri="{FF2B5EF4-FFF2-40B4-BE49-F238E27FC236}">
                <a16:creationId xmlns:a16="http://schemas.microsoft.com/office/drawing/2014/main" id="{C6D3734F-6C70-ADE6-682F-518B10D29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925" y="37338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Line 34">
            <a:extLst>
              <a:ext uri="{FF2B5EF4-FFF2-40B4-BE49-F238E27FC236}">
                <a16:creationId xmlns:a16="http://schemas.microsoft.com/office/drawing/2014/main" id="{E1D6A786-A675-9334-29C2-6E4E626BAC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01125" y="43434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8BAD72E5-F440-BEAC-BD7D-DC5306C1F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125" y="43434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Line 36">
            <a:extLst>
              <a:ext uri="{FF2B5EF4-FFF2-40B4-BE49-F238E27FC236}">
                <a16:creationId xmlns:a16="http://schemas.microsoft.com/office/drawing/2014/main" id="{D267E7ED-528D-B166-323C-534B23F3E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25" y="45720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Line 37">
            <a:extLst>
              <a:ext uri="{FF2B5EF4-FFF2-40B4-BE49-F238E27FC236}">
                <a16:creationId xmlns:a16="http://schemas.microsoft.com/office/drawing/2014/main" id="{AA412047-CFC5-264A-36DB-11E040EC77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Line 38">
            <a:extLst>
              <a:ext uri="{FF2B5EF4-FFF2-40B4-BE49-F238E27FC236}">
                <a16:creationId xmlns:a16="http://schemas.microsoft.com/office/drawing/2014/main" id="{31931F75-10F0-0308-2099-D03437DAEF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Line 39">
            <a:extLst>
              <a:ext uri="{FF2B5EF4-FFF2-40B4-BE49-F238E27FC236}">
                <a16:creationId xmlns:a16="http://schemas.microsoft.com/office/drawing/2014/main" id="{089B0911-5B40-AFFE-F466-2D943DB76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Line 40">
            <a:extLst>
              <a:ext uri="{FF2B5EF4-FFF2-40B4-BE49-F238E27FC236}">
                <a16:creationId xmlns:a16="http://schemas.microsoft.com/office/drawing/2014/main" id="{59B79073-28D3-4C8C-3EAB-5FCF8E96B8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43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89A2CF9B-4463-A59B-1456-8858779BE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49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Line 42">
            <a:extLst>
              <a:ext uri="{FF2B5EF4-FFF2-40B4-BE49-F238E27FC236}">
                <a16:creationId xmlns:a16="http://schemas.microsoft.com/office/drawing/2014/main" id="{CEB7A92E-656B-1DF9-7613-2B0AC9E338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Line 43">
            <a:extLst>
              <a:ext uri="{FF2B5EF4-FFF2-40B4-BE49-F238E27FC236}">
                <a16:creationId xmlns:a16="http://schemas.microsoft.com/office/drawing/2014/main" id="{354B8D2E-EB5C-65AC-FDDF-A8414A10A1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19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124E99E5-15F7-ACC6-5D7A-8A754EB962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11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Line 45">
            <a:extLst>
              <a:ext uri="{FF2B5EF4-FFF2-40B4-BE49-F238E27FC236}">
                <a16:creationId xmlns:a16="http://schemas.microsoft.com/office/drawing/2014/main" id="{A928F792-8D53-A748-77AD-775FC1C9AC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23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CC9A382E-F908-CE55-2590-79BA22F7F0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677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90C2DC66-9596-2240-D33F-49C1A1E1E5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583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Oval 48">
            <a:extLst>
              <a:ext uri="{FF2B5EF4-FFF2-40B4-BE49-F238E27FC236}">
                <a16:creationId xmlns:a16="http://schemas.microsoft.com/office/drawing/2014/main" id="{20059E28-3356-D4CB-B5B4-5FF27EF7B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1981200"/>
            <a:ext cx="609600" cy="6096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Text Box 50">
            <a:extLst>
              <a:ext uri="{FF2B5EF4-FFF2-40B4-BE49-F238E27FC236}">
                <a16:creationId xmlns:a16="http://schemas.microsoft.com/office/drawing/2014/main" id="{6FD17AD8-D3FA-8B75-51A0-5DB3DC4F7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225" y="1637408"/>
            <a:ext cx="1905000" cy="1031051"/>
          </a:xfrm>
          <a:prstGeom prst="rect">
            <a:avLst/>
          </a:prstGeom>
          <a:solidFill>
            <a:srgbClr val="339966"/>
          </a:solidFill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vi-VN" sz="2800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AU" sz="2800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</a:t>
            </a:r>
          </a:p>
          <a:p>
            <a:pPr algn="ctr">
              <a:spcBef>
                <a:spcPts val="600"/>
              </a:spcBef>
            </a:pPr>
            <a:r>
              <a:rPr lang="en-AU" sz="2800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child</a:t>
            </a:r>
            <a:endParaRPr lang="en-AU" b="1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7" name="Text Box 51">
            <a:extLst>
              <a:ext uri="{FF2B5EF4-FFF2-40B4-BE49-F238E27FC236}">
                <a16:creationId xmlns:a16="http://schemas.microsoft.com/office/drawing/2014/main" id="{6BE47034-E68F-3E41-B161-C5F92526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1649849"/>
            <a:ext cx="1905000" cy="1031051"/>
          </a:xfrm>
          <a:prstGeom prst="rect">
            <a:avLst/>
          </a:prstGeom>
          <a:solidFill>
            <a:srgbClr val="FF0000"/>
          </a:solidFill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lang="vi-VN" sz="2800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AU" sz="2800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</a:t>
            </a:r>
          </a:p>
          <a:p>
            <a:pPr algn="ctr">
              <a:spcBef>
                <a:spcPts val="600"/>
              </a:spcBef>
            </a:pPr>
            <a:r>
              <a:rPr lang="en-AU" sz="2800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parent</a:t>
            </a:r>
            <a:endParaRPr lang="en-AU" b="1" i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4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1.2. Các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ngữ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14</a:t>
            </a:fld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4E67E4-86B8-7C9E-BAA5-91C074717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19812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5C97FEB4-80EE-5256-29D0-C32B183338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5325" y="2514600"/>
            <a:ext cx="1676400" cy="3048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476EE96F-2F81-9938-FFC6-BA0B9ACBF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2514600"/>
            <a:ext cx="15240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Oval 6">
            <a:extLst>
              <a:ext uri="{FF2B5EF4-FFF2-40B4-BE49-F238E27FC236}">
                <a16:creationId xmlns:a16="http://schemas.microsoft.com/office/drawing/2014/main" id="{CA3E524C-6771-16F2-C282-714A9608D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2743200"/>
            <a:ext cx="609600" cy="6096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Line 7">
            <a:extLst>
              <a:ext uri="{FF2B5EF4-FFF2-40B4-BE49-F238E27FC236}">
                <a16:creationId xmlns:a16="http://schemas.microsoft.com/office/drawing/2014/main" id="{52C5E1F7-0809-C205-1757-693F989B6A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2325" y="3276600"/>
            <a:ext cx="6858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Line 8">
            <a:extLst>
              <a:ext uri="{FF2B5EF4-FFF2-40B4-BE49-F238E27FC236}">
                <a16:creationId xmlns:a16="http://schemas.microsoft.com/office/drawing/2014/main" id="{E0ED492C-505C-6AE5-6AC3-6FAFDB76A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5325" y="3276600"/>
            <a:ext cx="609600" cy="533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Oval 9">
            <a:extLst>
              <a:ext uri="{FF2B5EF4-FFF2-40B4-BE49-F238E27FC236}">
                <a16:creationId xmlns:a16="http://schemas.microsoft.com/office/drawing/2014/main" id="{2BDAF3F1-E08E-2FB3-C511-10EC43DD9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925" y="2743200"/>
            <a:ext cx="609600" cy="6096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Line 10">
            <a:extLst>
              <a:ext uri="{FF2B5EF4-FFF2-40B4-BE49-F238E27FC236}">
                <a16:creationId xmlns:a16="http://schemas.microsoft.com/office/drawing/2014/main" id="{12450DE0-093D-A86A-F46A-CEB29405D7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1925" y="3276600"/>
            <a:ext cx="4572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Line 11">
            <a:extLst>
              <a:ext uri="{FF2B5EF4-FFF2-40B4-BE49-F238E27FC236}">
                <a16:creationId xmlns:a16="http://schemas.microsoft.com/office/drawing/2014/main" id="{E0D98F4C-5E68-7406-2127-60435F0F98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6325" y="3276600"/>
            <a:ext cx="3810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Oval 12">
            <a:extLst>
              <a:ext uri="{FF2B5EF4-FFF2-40B4-BE49-F238E27FC236}">
                <a16:creationId xmlns:a16="http://schemas.microsoft.com/office/drawing/2014/main" id="{1BA18A81-05D0-37F5-2DC1-6B531B632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3657600"/>
            <a:ext cx="609600" cy="609600"/>
          </a:xfrm>
          <a:prstGeom prst="ellipse">
            <a:avLst/>
          </a:prstGeom>
          <a:solidFill>
            <a:srgbClr val="339966"/>
          </a:solidFill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Line 13">
            <a:extLst>
              <a:ext uri="{FF2B5EF4-FFF2-40B4-BE49-F238E27FC236}">
                <a16:creationId xmlns:a16="http://schemas.microsoft.com/office/drawing/2014/main" id="{377070C1-662D-82D7-C9CA-E0CA8FFC57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0325" y="4191000"/>
            <a:ext cx="3810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Line 14">
            <a:extLst>
              <a:ext uri="{FF2B5EF4-FFF2-40B4-BE49-F238E27FC236}">
                <a16:creationId xmlns:a16="http://schemas.microsoft.com/office/drawing/2014/main" id="{A79BD0EA-EE0D-2EFA-7915-6FFACB99A6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Oval 15">
            <a:extLst>
              <a:ext uri="{FF2B5EF4-FFF2-40B4-BE49-F238E27FC236}">
                <a16:creationId xmlns:a16="http://schemas.microsoft.com/office/drawing/2014/main" id="{203D0118-213B-E96F-4887-22EC4E899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725" y="3733800"/>
            <a:ext cx="609600" cy="609600"/>
          </a:xfrm>
          <a:prstGeom prst="ellipse">
            <a:avLst/>
          </a:prstGeom>
          <a:solidFill>
            <a:srgbClr val="339966"/>
          </a:solidFill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Line 16">
            <a:extLst>
              <a:ext uri="{FF2B5EF4-FFF2-40B4-BE49-F238E27FC236}">
                <a16:creationId xmlns:a16="http://schemas.microsoft.com/office/drawing/2014/main" id="{FF650525-5BBB-C902-68A7-44AF9B3996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6325" y="4267200"/>
            <a:ext cx="2286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Line 17">
            <a:extLst>
              <a:ext uri="{FF2B5EF4-FFF2-40B4-BE49-F238E27FC236}">
                <a16:creationId xmlns:a16="http://schemas.microsoft.com/office/drawing/2014/main" id="{851A3BAE-0513-2A12-E6D5-A01B1B431A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6" name="Oval 18">
            <a:extLst>
              <a:ext uri="{FF2B5EF4-FFF2-40B4-BE49-F238E27FC236}">
                <a16:creationId xmlns:a16="http://schemas.microsoft.com/office/drawing/2014/main" id="{B7253807-AAE8-E424-5566-7ADB48813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3733800"/>
            <a:ext cx="609600" cy="609600"/>
          </a:xfrm>
          <a:prstGeom prst="ellipse">
            <a:avLst/>
          </a:prstGeom>
          <a:solidFill>
            <a:srgbClr val="339966"/>
          </a:solidFill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Line 19">
            <a:extLst>
              <a:ext uri="{FF2B5EF4-FFF2-40B4-BE49-F238E27FC236}">
                <a16:creationId xmlns:a16="http://schemas.microsoft.com/office/drawing/2014/main" id="{35F889EA-0DF0-3DC1-A9C4-981AB6D4A2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3725" y="4267200"/>
            <a:ext cx="4572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Line 20">
            <a:extLst>
              <a:ext uri="{FF2B5EF4-FFF2-40B4-BE49-F238E27FC236}">
                <a16:creationId xmlns:a16="http://schemas.microsoft.com/office/drawing/2014/main" id="{0E4E7B8E-9FFD-3C42-760D-A5F9937E0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1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Oval 21">
            <a:extLst>
              <a:ext uri="{FF2B5EF4-FFF2-40B4-BE49-F238E27FC236}">
                <a16:creationId xmlns:a16="http://schemas.microsoft.com/office/drawing/2014/main" id="{36572BAE-34C3-4231-674A-65F6B9FBF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" name="Line 22">
            <a:extLst>
              <a:ext uri="{FF2B5EF4-FFF2-40B4-BE49-F238E27FC236}">
                <a16:creationId xmlns:a16="http://schemas.microsoft.com/office/drawing/2014/main" id="{2501573B-C13A-64E2-6B11-0C7D96EF8A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38525" y="5334000"/>
            <a:ext cx="152400" cy="3810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Line 23">
            <a:extLst>
              <a:ext uri="{FF2B5EF4-FFF2-40B4-BE49-F238E27FC236}">
                <a16:creationId xmlns:a16="http://schemas.microsoft.com/office/drawing/2014/main" id="{A0CDE91E-96C3-CB3B-4BDB-253C6822C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5725" y="5334000"/>
            <a:ext cx="152400" cy="3810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2" name="Oval 24">
            <a:extLst>
              <a:ext uri="{FF2B5EF4-FFF2-40B4-BE49-F238E27FC236}">
                <a16:creationId xmlns:a16="http://schemas.microsoft.com/office/drawing/2014/main" id="{09A1B303-F1CC-E159-A055-AEC7F620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3" name="Line 25">
            <a:extLst>
              <a:ext uri="{FF2B5EF4-FFF2-40B4-BE49-F238E27FC236}">
                <a16:creationId xmlns:a16="http://schemas.microsoft.com/office/drawing/2014/main" id="{DF7277B8-1999-B967-4C14-5C8F18C50B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3925" y="5334000"/>
            <a:ext cx="152400" cy="3810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4" name="Line 26">
            <a:extLst>
              <a:ext uri="{FF2B5EF4-FFF2-40B4-BE49-F238E27FC236}">
                <a16:creationId xmlns:a16="http://schemas.microsoft.com/office/drawing/2014/main" id="{51FC412C-E89C-AAA1-1474-56698B6AC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5334000"/>
            <a:ext cx="152400" cy="3810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Oval 27">
            <a:extLst>
              <a:ext uri="{FF2B5EF4-FFF2-40B4-BE49-F238E27FC236}">
                <a16:creationId xmlns:a16="http://schemas.microsoft.com/office/drawing/2014/main" id="{BD8F2656-01BC-5382-F98D-ACC090659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Line 28">
            <a:extLst>
              <a:ext uri="{FF2B5EF4-FFF2-40B4-BE49-F238E27FC236}">
                <a16:creationId xmlns:a16="http://schemas.microsoft.com/office/drawing/2014/main" id="{467E38C0-74B6-882B-3212-FDD3FB6528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5125" y="5334000"/>
            <a:ext cx="152400" cy="3810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7" name="Line 29">
            <a:extLst>
              <a:ext uri="{FF2B5EF4-FFF2-40B4-BE49-F238E27FC236}">
                <a16:creationId xmlns:a16="http://schemas.microsoft.com/office/drawing/2014/main" id="{18B882D1-3528-CC92-8E99-8FFB045823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6125" y="5334000"/>
            <a:ext cx="152400" cy="3810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Oval 30">
            <a:extLst>
              <a:ext uri="{FF2B5EF4-FFF2-40B4-BE49-F238E27FC236}">
                <a16:creationId xmlns:a16="http://schemas.microsoft.com/office/drawing/2014/main" id="{A26DAAAE-E0F9-CDBB-DF30-56E5E598D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Line 31">
            <a:extLst>
              <a:ext uri="{FF2B5EF4-FFF2-40B4-BE49-F238E27FC236}">
                <a16:creationId xmlns:a16="http://schemas.microsoft.com/office/drawing/2014/main" id="{83B3B15F-ED7B-F711-AFDE-1C9CB338AA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0525" y="5334000"/>
            <a:ext cx="152400" cy="3810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0" name="Line 32">
            <a:extLst>
              <a:ext uri="{FF2B5EF4-FFF2-40B4-BE49-F238E27FC236}">
                <a16:creationId xmlns:a16="http://schemas.microsoft.com/office/drawing/2014/main" id="{735261F4-595C-A9CC-6AAF-EF35E057A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1525" y="5334000"/>
            <a:ext cx="152400" cy="3810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Oval 33">
            <a:extLst>
              <a:ext uri="{FF2B5EF4-FFF2-40B4-BE49-F238E27FC236}">
                <a16:creationId xmlns:a16="http://schemas.microsoft.com/office/drawing/2014/main" id="{D8539F31-819A-0462-97EB-502E196A7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925" y="3733800"/>
            <a:ext cx="609600" cy="609600"/>
          </a:xfrm>
          <a:prstGeom prst="ellipse">
            <a:avLst/>
          </a:prstGeom>
          <a:solidFill>
            <a:srgbClr val="339966"/>
          </a:solidFill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Line 34">
            <a:extLst>
              <a:ext uri="{FF2B5EF4-FFF2-40B4-BE49-F238E27FC236}">
                <a16:creationId xmlns:a16="http://schemas.microsoft.com/office/drawing/2014/main" id="{22E4A313-0132-0CC2-8115-6E90D51DB6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01125" y="43434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Line 35">
            <a:extLst>
              <a:ext uri="{FF2B5EF4-FFF2-40B4-BE49-F238E27FC236}">
                <a16:creationId xmlns:a16="http://schemas.microsoft.com/office/drawing/2014/main" id="{95323DF9-1156-5C48-9AD0-E4DED6348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125" y="4318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Line 36">
            <a:extLst>
              <a:ext uri="{FF2B5EF4-FFF2-40B4-BE49-F238E27FC236}">
                <a16:creationId xmlns:a16="http://schemas.microsoft.com/office/drawing/2014/main" id="{7212623A-31D8-4461-82F2-281D7C423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25" y="45720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5" name="Line 37">
            <a:extLst>
              <a:ext uri="{FF2B5EF4-FFF2-40B4-BE49-F238E27FC236}">
                <a16:creationId xmlns:a16="http://schemas.microsoft.com/office/drawing/2014/main" id="{83E5EF5D-B454-52AD-9968-E3B58503E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5638800"/>
            <a:ext cx="152400" cy="1524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Line 38">
            <a:extLst>
              <a:ext uri="{FF2B5EF4-FFF2-40B4-BE49-F238E27FC236}">
                <a16:creationId xmlns:a16="http://schemas.microsoft.com/office/drawing/2014/main" id="{A9D02E78-B27E-B435-2D51-B1613308C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5638800"/>
            <a:ext cx="152400" cy="1524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Line 39">
            <a:extLst>
              <a:ext uri="{FF2B5EF4-FFF2-40B4-BE49-F238E27FC236}">
                <a16:creationId xmlns:a16="http://schemas.microsoft.com/office/drawing/2014/main" id="{93434A85-CBFA-448E-7826-542F3A58F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5638800"/>
            <a:ext cx="152400" cy="1524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8" name="Line 40">
            <a:extLst>
              <a:ext uri="{FF2B5EF4-FFF2-40B4-BE49-F238E27FC236}">
                <a16:creationId xmlns:a16="http://schemas.microsoft.com/office/drawing/2014/main" id="{8BCF63A1-49FA-1D32-EB91-7D2AB90C2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4325" y="5638800"/>
            <a:ext cx="152400" cy="1524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9" name="Line 41">
            <a:extLst>
              <a:ext uri="{FF2B5EF4-FFF2-40B4-BE49-F238E27FC236}">
                <a16:creationId xmlns:a16="http://schemas.microsoft.com/office/drawing/2014/main" id="{6CD8311A-922A-F775-4F3E-EBCFBE522A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49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0" name="Line 42">
            <a:extLst>
              <a:ext uri="{FF2B5EF4-FFF2-40B4-BE49-F238E27FC236}">
                <a16:creationId xmlns:a16="http://schemas.microsoft.com/office/drawing/2014/main" id="{2AECBC15-F44D-CCD3-626B-520B4998E1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1" name="Line 43">
            <a:extLst>
              <a:ext uri="{FF2B5EF4-FFF2-40B4-BE49-F238E27FC236}">
                <a16:creationId xmlns:a16="http://schemas.microsoft.com/office/drawing/2014/main" id="{065B7E4C-9192-891D-A856-757CF8F4D1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1925" y="5638800"/>
            <a:ext cx="152400" cy="1524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2" name="Line 44">
            <a:extLst>
              <a:ext uri="{FF2B5EF4-FFF2-40B4-BE49-F238E27FC236}">
                <a16:creationId xmlns:a16="http://schemas.microsoft.com/office/drawing/2014/main" id="{D4BEAC3C-FEDF-E5C5-58D7-6C46FEDD85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1125" y="5638800"/>
            <a:ext cx="152400" cy="1524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3" name="Line 45">
            <a:extLst>
              <a:ext uri="{FF2B5EF4-FFF2-40B4-BE49-F238E27FC236}">
                <a16:creationId xmlns:a16="http://schemas.microsoft.com/office/drawing/2014/main" id="{F346803F-D6D5-BD26-66AC-ECC532C334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2325" y="5638800"/>
            <a:ext cx="152400" cy="1524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187EA216-EF9E-03B0-5D29-F5557A0EF7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67725" y="5638800"/>
            <a:ext cx="152400" cy="1524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5" name="Line 47">
            <a:extLst>
              <a:ext uri="{FF2B5EF4-FFF2-40B4-BE49-F238E27FC236}">
                <a16:creationId xmlns:a16="http://schemas.microsoft.com/office/drawing/2014/main" id="{1E118853-AFD0-6D07-EA92-1C475544C4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58325" y="4622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6" name="Text Box 50">
            <a:extLst>
              <a:ext uri="{FF2B5EF4-FFF2-40B4-BE49-F238E27FC236}">
                <a16:creationId xmlns:a16="http://schemas.microsoft.com/office/drawing/2014/main" id="{970ED12D-A45E-3DF7-7D67-826B23386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025" y="1638297"/>
            <a:ext cx="1905000" cy="523220"/>
          </a:xfrm>
          <a:prstGeom prst="rect">
            <a:avLst/>
          </a:prstGeom>
          <a:solidFill>
            <a:srgbClr val="339966"/>
          </a:solidFill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vi-VN" sz="2800" b="1" i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AU" sz="2800" b="1" i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</a:t>
            </a:r>
            <a:endParaRPr lang="en-AU" b="1" i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8" name="Text Box 51">
            <a:extLst>
              <a:ext uri="{FF2B5EF4-FFF2-40B4-BE49-F238E27FC236}">
                <a16:creationId xmlns:a16="http://schemas.microsoft.com/office/drawing/2014/main" id="{5EF10D01-5458-B0DF-CAE3-E256EA073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325" y="1625600"/>
            <a:ext cx="1905000" cy="523220"/>
          </a:xfrm>
          <a:prstGeom prst="rect">
            <a:avLst/>
          </a:prstGeom>
          <a:solidFill>
            <a:srgbClr val="FF0000"/>
          </a:solidFill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vi-VN" sz="2800" b="1" i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AU" sz="2800" b="1" i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</a:t>
            </a:r>
            <a:endParaRPr lang="en-AU" b="1" i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Line 22">
            <a:extLst>
              <a:ext uri="{FF2B5EF4-FFF2-40B4-BE49-F238E27FC236}">
                <a16:creationId xmlns:a16="http://schemas.microsoft.com/office/drawing/2014/main" id="{F27CEF12-EFFF-27D0-6B73-7FA77CC1D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38525" y="5305425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Line 23">
            <a:extLst>
              <a:ext uri="{FF2B5EF4-FFF2-40B4-BE49-F238E27FC236}">
                <a16:creationId xmlns:a16="http://schemas.microsoft.com/office/drawing/2014/main" id="{D3D08E37-70C9-E1D1-7EFD-62F2926F65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5725" y="5305425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Line 25">
            <a:extLst>
              <a:ext uri="{FF2B5EF4-FFF2-40B4-BE49-F238E27FC236}">
                <a16:creationId xmlns:a16="http://schemas.microsoft.com/office/drawing/2014/main" id="{9467E11B-B1F0-7447-E34A-27B20A97D0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3925" y="5324475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Line 26">
            <a:extLst>
              <a:ext uri="{FF2B5EF4-FFF2-40B4-BE49-F238E27FC236}">
                <a16:creationId xmlns:a16="http://schemas.microsoft.com/office/drawing/2014/main" id="{C4E7DB11-848E-8524-49AF-454239805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5305425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Line 28">
            <a:extLst>
              <a:ext uri="{FF2B5EF4-FFF2-40B4-BE49-F238E27FC236}">
                <a16:creationId xmlns:a16="http://schemas.microsoft.com/office/drawing/2014/main" id="{E53473C6-6FBA-3080-4052-5ECD0A5D4D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5125" y="5324475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Line 29">
            <a:extLst>
              <a:ext uri="{FF2B5EF4-FFF2-40B4-BE49-F238E27FC236}">
                <a16:creationId xmlns:a16="http://schemas.microsoft.com/office/drawing/2014/main" id="{2DDC9C57-0820-5CAC-A140-1462C434C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6125" y="5305425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A3E38118-D103-C453-0FBA-645C450CDC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0525" y="5324475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962CC77A-8DC0-34D8-D7A8-C4F021998A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1525" y="5305425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Line 37">
            <a:extLst>
              <a:ext uri="{FF2B5EF4-FFF2-40B4-BE49-F238E27FC236}">
                <a16:creationId xmlns:a16="http://schemas.microsoft.com/office/drawing/2014/main" id="{F3E1DFED-8A6A-A90E-064F-E1E88D24A8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5610225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Line 38">
            <a:extLst>
              <a:ext uri="{FF2B5EF4-FFF2-40B4-BE49-F238E27FC236}">
                <a16:creationId xmlns:a16="http://schemas.microsoft.com/office/drawing/2014/main" id="{773B1D16-B78E-A18E-8D7F-141CB9280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5629275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Line 39">
            <a:extLst>
              <a:ext uri="{FF2B5EF4-FFF2-40B4-BE49-F238E27FC236}">
                <a16:creationId xmlns:a16="http://schemas.microsoft.com/office/drawing/2014/main" id="{AE712741-D643-BE80-2C02-74685C0AFA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5629275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Line 40">
            <a:extLst>
              <a:ext uri="{FF2B5EF4-FFF2-40B4-BE49-F238E27FC236}">
                <a16:creationId xmlns:a16="http://schemas.microsoft.com/office/drawing/2014/main" id="{9C96C369-EB07-AF8E-8FC4-FA48734704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4325" y="5629275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Line 43">
            <a:extLst>
              <a:ext uri="{FF2B5EF4-FFF2-40B4-BE49-F238E27FC236}">
                <a16:creationId xmlns:a16="http://schemas.microsoft.com/office/drawing/2014/main" id="{E1F76127-9DF8-0E95-17EE-4C42300EB5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1925" y="5610225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Line 44">
            <a:extLst>
              <a:ext uri="{FF2B5EF4-FFF2-40B4-BE49-F238E27FC236}">
                <a16:creationId xmlns:a16="http://schemas.microsoft.com/office/drawing/2014/main" id="{B284E130-BF8C-5AFB-C699-AAE33F609B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1125" y="5610225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Line 45">
            <a:extLst>
              <a:ext uri="{FF2B5EF4-FFF2-40B4-BE49-F238E27FC236}">
                <a16:creationId xmlns:a16="http://schemas.microsoft.com/office/drawing/2014/main" id="{42F3FC03-D3D5-0EB7-F03C-C9D384B10D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2325" y="5610225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Line 46">
            <a:extLst>
              <a:ext uri="{FF2B5EF4-FFF2-40B4-BE49-F238E27FC236}">
                <a16:creationId xmlns:a16="http://schemas.microsoft.com/office/drawing/2014/main" id="{58AD4CE2-F57D-3AE2-AB7C-93459C6598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67725" y="5610225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05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1.2. Các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ngữ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15</a:t>
            </a:fld>
            <a:endParaRPr lang="vi-VN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6AA391B8-FA3A-B8B6-1786-C988699966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5325" y="2514600"/>
            <a:ext cx="1676400" cy="3048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F8C7EE55-41F2-B23B-A603-1D1B2673E0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2514600"/>
            <a:ext cx="15240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43B62477-CD39-4658-99C6-988FF04B8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27432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AFD4A9E8-1959-4DD5-6129-080D338C31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2325" y="3276600"/>
            <a:ext cx="6858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A8777B08-D511-665D-C52A-942950C17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5325" y="3276600"/>
            <a:ext cx="609600" cy="533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904F616E-E0DE-9827-DDFD-4FFAF1BED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925" y="27432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56816F4-E8BB-6F8C-7602-C7E25E9A57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1925" y="3276600"/>
            <a:ext cx="4572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344DDF4F-CD92-8296-3E6C-991D5DDE4E9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6325" y="3276600"/>
            <a:ext cx="3810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91B87F7-D0DE-D7AB-A716-4A01A349B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36576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B1C31D2A-FC50-83B1-D6E8-140D01FA80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0325" y="4191000"/>
            <a:ext cx="3810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B47D42A7-D103-0B87-88E2-41E06794C6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C4302B49-88EA-E91D-776A-DB3397C2B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725" y="37338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F49A3861-53DB-9534-6453-4FCE723163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6325" y="4267200"/>
            <a:ext cx="2286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891E2AA8-EDA8-405E-DC24-DEAC71438A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2E0DC28D-9E31-E3B2-E58B-320C30374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37338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2D8EA02B-079C-AAFA-B9A2-4D49571153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3725" y="4267200"/>
            <a:ext cx="4572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0815FF43-11A1-6F84-6257-09928F349B5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1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DB16FEFD-A24D-72B4-DFC5-B9A2E80F0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EB07343E-6D40-64D1-E523-8DEA4E6863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385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2EFBB3EF-A630-0566-B920-4D92249586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57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Oval 24">
            <a:extLst>
              <a:ext uri="{FF2B5EF4-FFF2-40B4-BE49-F238E27FC236}">
                <a16:creationId xmlns:a16="http://schemas.microsoft.com/office/drawing/2014/main" id="{B3840D49-303B-7402-91A4-63B05AE0F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D4D5323D-EE24-5317-E621-6F60707568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39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9E4CFE3-D044-FC61-C630-B4016F5ABB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Oval 27">
            <a:extLst>
              <a:ext uri="{FF2B5EF4-FFF2-40B4-BE49-F238E27FC236}">
                <a16:creationId xmlns:a16="http://schemas.microsoft.com/office/drawing/2014/main" id="{5EED0B00-6854-F703-7963-4D072A2BA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271EDB3D-FBBA-120F-E738-7995E53F44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51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E0B73DCA-4317-CAB0-D7C3-00B5570178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61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Oval 30">
            <a:extLst>
              <a:ext uri="{FF2B5EF4-FFF2-40B4-BE49-F238E27FC236}">
                <a16:creationId xmlns:a16="http://schemas.microsoft.com/office/drawing/2014/main" id="{4E6077A1-C802-CD2B-EFAA-B23649738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Line 31">
            <a:extLst>
              <a:ext uri="{FF2B5EF4-FFF2-40B4-BE49-F238E27FC236}">
                <a16:creationId xmlns:a16="http://schemas.microsoft.com/office/drawing/2014/main" id="{870B57FE-0E52-DA71-D07C-F4179B1623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05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Line 32">
            <a:extLst>
              <a:ext uri="{FF2B5EF4-FFF2-40B4-BE49-F238E27FC236}">
                <a16:creationId xmlns:a16="http://schemas.microsoft.com/office/drawing/2014/main" id="{A0CF5A40-A466-FC48-F406-7D20E8EEC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15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Oval 33">
            <a:extLst>
              <a:ext uri="{FF2B5EF4-FFF2-40B4-BE49-F238E27FC236}">
                <a16:creationId xmlns:a16="http://schemas.microsoft.com/office/drawing/2014/main" id="{65FFE77B-24A8-BD05-4516-1A7BBA7A6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925" y="37338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Line 34">
            <a:extLst>
              <a:ext uri="{FF2B5EF4-FFF2-40B4-BE49-F238E27FC236}">
                <a16:creationId xmlns:a16="http://schemas.microsoft.com/office/drawing/2014/main" id="{465E7865-6464-182E-6A26-8BE7EDAD44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01125" y="43434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43E62A40-03BF-C737-9A39-A1C997656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125" y="43434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Line 36">
            <a:extLst>
              <a:ext uri="{FF2B5EF4-FFF2-40B4-BE49-F238E27FC236}">
                <a16:creationId xmlns:a16="http://schemas.microsoft.com/office/drawing/2014/main" id="{DA4379BF-7327-6D2D-9FC7-33D5E80CFB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25" y="45720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Line 37">
            <a:extLst>
              <a:ext uri="{FF2B5EF4-FFF2-40B4-BE49-F238E27FC236}">
                <a16:creationId xmlns:a16="http://schemas.microsoft.com/office/drawing/2014/main" id="{CDF7843D-6591-7D3F-956D-FDAF94953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Line 38">
            <a:extLst>
              <a:ext uri="{FF2B5EF4-FFF2-40B4-BE49-F238E27FC236}">
                <a16:creationId xmlns:a16="http://schemas.microsoft.com/office/drawing/2014/main" id="{AE3F2961-4767-2B63-350F-04E036BB17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Line 39">
            <a:extLst>
              <a:ext uri="{FF2B5EF4-FFF2-40B4-BE49-F238E27FC236}">
                <a16:creationId xmlns:a16="http://schemas.microsoft.com/office/drawing/2014/main" id="{999A77D8-4A10-6AEA-531E-3C6310CAE4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Line 40">
            <a:extLst>
              <a:ext uri="{FF2B5EF4-FFF2-40B4-BE49-F238E27FC236}">
                <a16:creationId xmlns:a16="http://schemas.microsoft.com/office/drawing/2014/main" id="{05052A17-0EA4-9064-D014-68CC319C1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43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Line 41">
            <a:extLst>
              <a:ext uri="{FF2B5EF4-FFF2-40B4-BE49-F238E27FC236}">
                <a16:creationId xmlns:a16="http://schemas.microsoft.com/office/drawing/2014/main" id="{93C2304F-034B-EEA9-7E96-A9B6BAAE003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49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Line 42">
            <a:extLst>
              <a:ext uri="{FF2B5EF4-FFF2-40B4-BE49-F238E27FC236}">
                <a16:creationId xmlns:a16="http://schemas.microsoft.com/office/drawing/2014/main" id="{C009CD49-5BFA-2148-504B-59B86E034D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Line 43">
            <a:extLst>
              <a:ext uri="{FF2B5EF4-FFF2-40B4-BE49-F238E27FC236}">
                <a16:creationId xmlns:a16="http://schemas.microsoft.com/office/drawing/2014/main" id="{EBB998EB-3BAF-B316-ADCF-07FDCE8BCB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19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Line 44">
            <a:extLst>
              <a:ext uri="{FF2B5EF4-FFF2-40B4-BE49-F238E27FC236}">
                <a16:creationId xmlns:a16="http://schemas.microsoft.com/office/drawing/2014/main" id="{9F428876-EDA4-FDA4-C876-44A1EDB3B4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11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Line 45">
            <a:extLst>
              <a:ext uri="{FF2B5EF4-FFF2-40B4-BE49-F238E27FC236}">
                <a16:creationId xmlns:a16="http://schemas.microsoft.com/office/drawing/2014/main" id="{4B855C57-FCA4-C0C8-B1BF-A3AAA6E1E5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23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A0AE253F-3CEE-0BF4-9D77-4E8A53C7CB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677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7419C464-946B-9BD7-9E32-108235147E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583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Oval 48">
            <a:extLst>
              <a:ext uri="{FF2B5EF4-FFF2-40B4-BE49-F238E27FC236}">
                <a16:creationId xmlns:a16="http://schemas.microsoft.com/office/drawing/2014/main" id="{530AA660-4A8A-6B2B-E6D8-253D22120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1981200"/>
            <a:ext cx="609600" cy="609600"/>
          </a:xfrm>
          <a:prstGeom prst="ellipse">
            <a:avLst/>
          </a:prstGeom>
          <a:solidFill>
            <a:srgbClr val="FF66CC"/>
          </a:solidFill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Text Box 49">
            <a:extLst>
              <a:ext uri="{FF2B5EF4-FFF2-40B4-BE49-F238E27FC236}">
                <a16:creationId xmlns:a16="http://schemas.microsoft.com/office/drawing/2014/main" id="{CB1A998E-F4C0-824C-B9CA-AAD4045A8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1676400"/>
            <a:ext cx="2286000" cy="523220"/>
          </a:xfrm>
          <a:prstGeom prst="rect">
            <a:avLst/>
          </a:prstGeom>
          <a:solidFill>
            <a:srgbClr val="FF66CC"/>
          </a:solidFill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vi-VN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</a:t>
            </a:r>
            <a:r>
              <a:rPr lang="en-AU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ốc - root</a:t>
            </a:r>
            <a:endParaRPr lang="en-AU" b="1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97" name="Group 57">
            <a:extLst>
              <a:ext uri="{FF2B5EF4-FFF2-40B4-BE49-F238E27FC236}">
                <a16:creationId xmlns:a16="http://schemas.microsoft.com/office/drawing/2014/main" id="{7E306754-5E40-F407-5931-621E339D2ABB}"/>
              </a:ext>
            </a:extLst>
          </p:cNvPr>
          <p:cNvGrpSpPr>
            <a:grpSpLocks/>
          </p:cNvGrpSpPr>
          <p:nvPr/>
        </p:nvGrpSpPr>
        <p:grpSpPr bwMode="auto">
          <a:xfrm>
            <a:off x="3438525" y="1652588"/>
            <a:ext cx="6858000" cy="3681413"/>
            <a:chOff x="1008" y="1041"/>
            <a:chExt cx="4320" cy="2319"/>
          </a:xfrm>
        </p:grpSpPr>
        <p:sp>
          <p:nvSpPr>
            <p:cNvPr id="99" name="Oval 50">
              <a:extLst>
                <a:ext uri="{FF2B5EF4-FFF2-40B4-BE49-F238E27FC236}">
                  <a16:creationId xmlns:a16="http://schemas.microsoft.com/office/drawing/2014/main" id="{18D91563-B261-344B-A307-B4F335990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976"/>
              <a:ext cx="384" cy="384"/>
            </a:xfrm>
            <a:prstGeom prst="ellipse">
              <a:avLst/>
            </a:prstGeom>
            <a:solidFill>
              <a:srgbClr val="990099"/>
            </a:solidFill>
            <a:ln w="25400">
              <a:solidFill>
                <a:schemeClr val="accent6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0" name="Oval 51">
              <a:extLst>
                <a:ext uri="{FF2B5EF4-FFF2-40B4-BE49-F238E27FC236}">
                  <a16:creationId xmlns:a16="http://schemas.microsoft.com/office/drawing/2014/main" id="{35D1A0B8-A4FA-962A-06F2-338DECA1B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976"/>
              <a:ext cx="384" cy="384"/>
            </a:xfrm>
            <a:prstGeom prst="ellipse">
              <a:avLst/>
            </a:prstGeom>
            <a:solidFill>
              <a:srgbClr val="990099"/>
            </a:solidFill>
            <a:ln w="25400">
              <a:solidFill>
                <a:schemeClr val="accent6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1" name="Oval 52">
              <a:extLst>
                <a:ext uri="{FF2B5EF4-FFF2-40B4-BE49-F238E27FC236}">
                  <a16:creationId xmlns:a16="http://schemas.microsoft.com/office/drawing/2014/main" id="{70D47821-6D93-DFE8-8C9B-61527B1CE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976"/>
              <a:ext cx="384" cy="384"/>
            </a:xfrm>
            <a:prstGeom prst="ellipse">
              <a:avLst/>
            </a:prstGeom>
            <a:solidFill>
              <a:srgbClr val="990099"/>
            </a:solidFill>
            <a:ln w="25400">
              <a:solidFill>
                <a:schemeClr val="accent6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2" name="Oval 53">
              <a:extLst>
                <a:ext uri="{FF2B5EF4-FFF2-40B4-BE49-F238E27FC236}">
                  <a16:creationId xmlns:a16="http://schemas.microsoft.com/office/drawing/2014/main" id="{41C4CDD7-460C-5A30-863A-2A4537BAD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976"/>
              <a:ext cx="384" cy="384"/>
            </a:xfrm>
            <a:prstGeom prst="ellipse">
              <a:avLst/>
            </a:prstGeom>
            <a:solidFill>
              <a:srgbClr val="990099"/>
            </a:solidFill>
            <a:ln w="25400">
              <a:solidFill>
                <a:schemeClr val="accent6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3" name="Oval 54">
              <a:extLst>
                <a:ext uri="{FF2B5EF4-FFF2-40B4-BE49-F238E27FC236}">
                  <a16:creationId xmlns:a16="http://schemas.microsoft.com/office/drawing/2014/main" id="{B0FD9C36-AE54-95AB-4406-2852FB099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352"/>
              <a:ext cx="384" cy="384"/>
            </a:xfrm>
            <a:prstGeom prst="ellipse">
              <a:avLst/>
            </a:prstGeom>
            <a:solidFill>
              <a:srgbClr val="990099"/>
            </a:solidFill>
            <a:ln w="25400">
              <a:solidFill>
                <a:schemeClr val="accent6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4" name="Text Box 55">
              <a:extLst>
                <a:ext uri="{FF2B5EF4-FFF2-40B4-BE49-F238E27FC236}">
                  <a16:creationId xmlns:a16="http://schemas.microsoft.com/office/drawing/2014/main" id="{C2ECCB7A-660F-ECD5-7C60-A20A502DD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041"/>
              <a:ext cx="1200" cy="33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chemeClr val="accent6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vi-VN" sz="2800" b="1" i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</a:t>
              </a:r>
              <a:r>
                <a:rPr lang="en-AU" sz="2800" b="1" i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á - leaf</a:t>
              </a:r>
              <a:endParaRPr lang="en-AU" b="1" i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86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1.2. Các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ngữ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16</a:t>
            </a:fld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AA9868-E67A-AA4A-D7EC-CA7992F0C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19812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50DD2E61-1BB8-9A87-5772-FC918ABE2E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5325" y="2514600"/>
            <a:ext cx="1676400" cy="3048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6F1F5718-F31D-1419-10DD-D277B5FA4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2514600"/>
            <a:ext cx="15240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Oval 6">
            <a:extLst>
              <a:ext uri="{FF2B5EF4-FFF2-40B4-BE49-F238E27FC236}">
                <a16:creationId xmlns:a16="http://schemas.microsoft.com/office/drawing/2014/main" id="{50A2566E-68BF-BD3B-DE05-31B4BBFAE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27432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Line 7">
            <a:extLst>
              <a:ext uri="{FF2B5EF4-FFF2-40B4-BE49-F238E27FC236}">
                <a16:creationId xmlns:a16="http://schemas.microsoft.com/office/drawing/2014/main" id="{1C770769-5670-54E9-155D-00DBCC7456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2325" y="3276600"/>
            <a:ext cx="6858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Line 8">
            <a:extLst>
              <a:ext uri="{FF2B5EF4-FFF2-40B4-BE49-F238E27FC236}">
                <a16:creationId xmlns:a16="http://schemas.microsoft.com/office/drawing/2014/main" id="{81D0DD08-BC67-9B15-1ED7-AED278BEA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5325" y="3276600"/>
            <a:ext cx="609600" cy="533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Oval 9">
            <a:extLst>
              <a:ext uri="{FF2B5EF4-FFF2-40B4-BE49-F238E27FC236}">
                <a16:creationId xmlns:a16="http://schemas.microsoft.com/office/drawing/2014/main" id="{73C25C57-560B-DA71-3C70-0DA8B43D4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925" y="27432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Line 10">
            <a:extLst>
              <a:ext uri="{FF2B5EF4-FFF2-40B4-BE49-F238E27FC236}">
                <a16:creationId xmlns:a16="http://schemas.microsoft.com/office/drawing/2014/main" id="{F8E79D43-D84F-738F-5ED7-C88081FF6B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1925" y="3276600"/>
            <a:ext cx="4572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Line 11">
            <a:extLst>
              <a:ext uri="{FF2B5EF4-FFF2-40B4-BE49-F238E27FC236}">
                <a16:creationId xmlns:a16="http://schemas.microsoft.com/office/drawing/2014/main" id="{1894F766-D7AD-FDE4-9505-DDD2F3CCF3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6325" y="3276600"/>
            <a:ext cx="3810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Oval 12">
            <a:extLst>
              <a:ext uri="{FF2B5EF4-FFF2-40B4-BE49-F238E27FC236}">
                <a16:creationId xmlns:a16="http://schemas.microsoft.com/office/drawing/2014/main" id="{013381FF-910A-0139-60B5-A99AEBA06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36576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Line 13">
            <a:extLst>
              <a:ext uri="{FF2B5EF4-FFF2-40B4-BE49-F238E27FC236}">
                <a16:creationId xmlns:a16="http://schemas.microsoft.com/office/drawing/2014/main" id="{04AF4E66-0B5E-95F1-7124-C07FABC90B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0325" y="4191000"/>
            <a:ext cx="381000" cy="4572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Line 14">
            <a:extLst>
              <a:ext uri="{FF2B5EF4-FFF2-40B4-BE49-F238E27FC236}">
                <a16:creationId xmlns:a16="http://schemas.microsoft.com/office/drawing/2014/main" id="{89FE2FAC-53EC-57B4-E6E5-D73C66FDAA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4267200"/>
            <a:ext cx="304800" cy="4572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Oval 15">
            <a:extLst>
              <a:ext uri="{FF2B5EF4-FFF2-40B4-BE49-F238E27FC236}">
                <a16:creationId xmlns:a16="http://schemas.microsoft.com/office/drawing/2014/main" id="{C774D4FD-2322-8505-E9D3-824C4D23F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725" y="37338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Line 16">
            <a:extLst>
              <a:ext uri="{FF2B5EF4-FFF2-40B4-BE49-F238E27FC236}">
                <a16:creationId xmlns:a16="http://schemas.microsoft.com/office/drawing/2014/main" id="{5FD9141E-0CAE-05E3-5F4B-F2E6C11F80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6325" y="4267200"/>
            <a:ext cx="228600" cy="4572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Line 17">
            <a:extLst>
              <a:ext uri="{FF2B5EF4-FFF2-40B4-BE49-F238E27FC236}">
                <a16:creationId xmlns:a16="http://schemas.microsoft.com/office/drawing/2014/main" id="{85300A58-1854-B057-7596-6C78B4EEE3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25" y="4267200"/>
            <a:ext cx="304800" cy="4572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6" name="Oval 18">
            <a:extLst>
              <a:ext uri="{FF2B5EF4-FFF2-40B4-BE49-F238E27FC236}">
                <a16:creationId xmlns:a16="http://schemas.microsoft.com/office/drawing/2014/main" id="{1F2B3D86-40AE-F52D-7D9E-702780263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37338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Line 19">
            <a:extLst>
              <a:ext uri="{FF2B5EF4-FFF2-40B4-BE49-F238E27FC236}">
                <a16:creationId xmlns:a16="http://schemas.microsoft.com/office/drawing/2014/main" id="{F781C081-7E0F-C396-D158-0D0B665DB0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3725" y="4267200"/>
            <a:ext cx="4572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Line 20">
            <a:extLst>
              <a:ext uri="{FF2B5EF4-FFF2-40B4-BE49-F238E27FC236}">
                <a16:creationId xmlns:a16="http://schemas.microsoft.com/office/drawing/2014/main" id="{30D9F4E5-A8A3-5E1A-BDA7-C3D3A31537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1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Oval 21">
            <a:extLst>
              <a:ext uri="{FF2B5EF4-FFF2-40B4-BE49-F238E27FC236}">
                <a16:creationId xmlns:a16="http://schemas.microsoft.com/office/drawing/2014/main" id="{DE96D6AF-3B1C-3DF2-0275-6F02C653F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47244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" name="Line 22">
            <a:extLst>
              <a:ext uri="{FF2B5EF4-FFF2-40B4-BE49-F238E27FC236}">
                <a16:creationId xmlns:a16="http://schemas.microsoft.com/office/drawing/2014/main" id="{F458DB17-7467-C0D9-5738-CB02C2FE8F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385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Line 23">
            <a:extLst>
              <a:ext uri="{FF2B5EF4-FFF2-40B4-BE49-F238E27FC236}">
                <a16:creationId xmlns:a16="http://schemas.microsoft.com/office/drawing/2014/main" id="{C89CB0DE-F6E2-9673-0DB1-B11B240455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57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2" name="Oval 24">
            <a:extLst>
              <a:ext uri="{FF2B5EF4-FFF2-40B4-BE49-F238E27FC236}">
                <a16:creationId xmlns:a16="http://schemas.microsoft.com/office/drawing/2014/main" id="{47EB79E0-B551-CDC7-FAB2-A5C6E1B4C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7244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3" name="Line 25">
            <a:extLst>
              <a:ext uri="{FF2B5EF4-FFF2-40B4-BE49-F238E27FC236}">
                <a16:creationId xmlns:a16="http://schemas.microsoft.com/office/drawing/2014/main" id="{C85E269C-7EF6-BBB3-3D87-9F4B717770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39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4" name="Line 26">
            <a:extLst>
              <a:ext uri="{FF2B5EF4-FFF2-40B4-BE49-F238E27FC236}">
                <a16:creationId xmlns:a16="http://schemas.microsoft.com/office/drawing/2014/main" id="{4DB395E8-14C0-CE98-C958-0167A5FB7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Oval 27">
            <a:extLst>
              <a:ext uri="{FF2B5EF4-FFF2-40B4-BE49-F238E27FC236}">
                <a16:creationId xmlns:a16="http://schemas.microsoft.com/office/drawing/2014/main" id="{775FFD3C-8872-AEB5-0725-E6809333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Line 28">
            <a:extLst>
              <a:ext uri="{FF2B5EF4-FFF2-40B4-BE49-F238E27FC236}">
                <a16:creationId xmlns:a16="http://schemas.microsoft.com/office/drawing/2014/main" id="{91431547-37D0-79A3-607D-D1F31F783E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51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7" name="Line 29">
            <a:extLst>
              <a:ext uri="{FF2B5EF4-FFF2-40B4-BE49-F238E27FC236}">
                <a16:creationId xmlns:a16="http://schemas.microsoft.com/office/drawing/2014/main" id="{E0237C02-32F6-016D-819E-19551DB9B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61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Oval 30">
            <a:extLst>
              <a:ext uri="{FF2B5EF4-FFF2-40B4-BE49-F238E27FC236}">
                <a16:creationId xmlns:a16="http://schemas.microsoft.com/office/drawing/2014/main" id="{50E442B1-AF39-13D7-EE0B-140D1B978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Line 31">
            <a:extLst>
              <a:ext uri="{FF2B5EF4-FFF2-40B4-BE49-F238E27FC236}">
                <a16:creationId xmlns:a16="http://schemas.microsoft.com/office/drawing/2014/main" id="{1F83A02F-0AC1-0D32-4545-B106E9FEBA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05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0" name="Line 32">
            <a:extLst>
              <a:ext uri="{FF2B5EF4-FFF2-40B4-BE49-F238E27FC236}">
                <a16:creationId xmlns:a16="http://schemas.microsoft.com/office/drawing/2014/main" id="{A782825C-D8F1-7C7A-BF28-454F35F61A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15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Oval 33">
            <a:extLst>
              <a:ext uri="{FF2B5EF4-FFF2-40B4-BE49-F238E27FC236}">
                <a16:creationId xmlns:a16="http://schemas.microsoft.com/office/drawing/2014/main" id="{35FE67C8-E424-C84D-F4F1-7187CF425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925" y="37338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Line 34">
            <a:extLst>
              <a:ext uri="{FF2B5EF4-FFF2-40B4-BE49-F238E27FC236}">
                <a16:creationId xmlns:a16="http://schemas.microsoft.com/office/drawing/2014/main" id="{F51E24DA-D4C9-95DF-34B0-5A6FECB60A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01125" y="43434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Line 35">
            <a:extLst>
              <a:ext uri="{FF2B5EF4-FFF2-40B4-BE49-F238E27FC236}">
                <a16:creationId xmlns:a16="http://schemas.microsoft.com/office/drawing/2014/main" id="{BA5BC25A-3691-7E13-BF4E-D987722C2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125" y="43434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Line 36">
            <a:extLst>
              <a:ext uri="{FF2B5EF4-FFF2-40B4-BE49-F238E27FC236}">
                <a16:creationId xmlns:a16="http://schemas.microsoft.com/office/drawing/2014/main" id="{ED154675-EB93-8ECD-B4EA-95329566B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25" y="45720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5" name="Line 37">
            <a:extLst>
              <a:ext uri="{FF2B5EF4-FFF2-40B4-BE49-F238E27FC236}">
                <a16:creationId xmlns:a16="http://schemas.microsoft.com/office/drawing/2014/main" id="{5DB21BC9-874F-BE28-3C92-73027768BB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Line 38">
            <a:extLst>
              <a:ext uri="{FF2B5EF4-FFF2-40B4-BE49-F238E27FC236}">
                <a16:creationId xmlns:a16="http://schemas.microsoft.com/office/drawing/2014/main" id="{A08E2594-5C2D-4A1B-C1CE-212C8E7E2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Line 39">
            <a:extLst>
              <a:ext uri="{FF2B5EF4-FFF2-40B4-BE49-F238E27FC236}">
                <a16:creationId xmlns:a16="http://schemas.microsoft.com/office/drawing/2014/main" id="{E01E035C-0A36-1E7E-F59E-B8E5D96C3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8" name="Line 40">
            <a:extLst>
              <a:ext uri="{FF2B5EF4-FFF2-40B4-BE49-F238E27FC236}">
                <a16:creationId xmlns:a16="http://schemas.microsoft.com/office/drawing/2014/main" id="{0DE8F3F6-FEE6-C348-85D7-E2242B39A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43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9" name="Line 41">
            <a:extLst>
              <a:ext uri="{FF2B5EF4-FFF2-40B4-BE49-F238E27FC236}">
                <a16:creationId xmlns:a16="http://schemas.microsoft.com/office/drawing/2014/main" id="{B74964E1-55E3-E430-2687-6FE954FEADF8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49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0" name="Line 42">
            <a:extLst>
              <a:ext uri="{FF2B5EF4-FFF2-40B4-BE49-F238E27FC236}">
                <a16:creationId xmlns:a16="http://schemas.microsoft.com/office/drawing/2014/main" id="{99DF39E6-54C4-65A8-152E-CAB786C965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5" y="46482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1" name="Line 43">
            <a:extLst>
              <a:ext uri="{FF2B5EF4-FFF2-40B4-BE49-F238E27FC236}">
                <a16:creationId xmlns:a16="http://schemas.microsoft.com/office/drawing/2014/main" id="{39FC5823-3576-8D67-5BA6-8340E8439F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19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2" name="Line 44">
            <a:extLst>
              <a:ext uri="{FF2B5EF4-FFF2-40B4-BE49-F238E27FC236}">
                <a16:creationId xmlns:a16="http://schemas.microsoft.com/office/drawing/2014/main" id="{FF3BABD3-91BC-EFB7-69C0-CFAC579B92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11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3" name="Line 45">
            <a:extLst>
              <a:ext uri="{FF2B5EF4-FFF2-40B4-BE49-F238E27FC236}">
                <a16:creationId xmlns:a16="http://schemas.microsoft.com/office/drawing/2014/main" id="{4F2C65E9-9C48-5457-BD0A-43245B9D43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23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87F71CFF-9A1E-338D-BC64-EA12785738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677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5" name="Line 47">
            <a:extLst>
              <a:ext uri="{FF2B5EF4-FFF2-40B4-BE49-F238E27FC236}">
                <a16:creationId xmlns:a16="http://schemas.microsoft.com/office/drawing/2014/main" id="{FF399D46-DBCA-2699-ABF6-AD5CDD2081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583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6" name="Text Box 48">
            <a:extLst>
              <a:ext uri="{FF2B5EF4-FFF2-40B4-BE49-F238E27FC236}">
                <a16:creationId xmlns:a16="http://schemas.microsoft.com/office/drawing/2014/main" id="{4E85B4F7-ECCC-8B02-2B32-AEDBB73D3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1676400"/>
            <a:ext cx="3352800" cy="523220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vi-VN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AU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ây con - subtree</a:t>
            </a:r>
            <a:endParaRPr lang="en-AU" b="1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94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1.2. Các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ngữ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17</a:t>
            </a:fld>
            <a:endParaRPr lang="vi-VN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EC501C35-6865-7250-0B51-84F706B3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19812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18F0ECF1-CBBC-25A6-9B4F-6F55C7C2C5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5325" y="2514600"/>
            <a:ext cx="1676400" cy="3048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BCE29171-A6D7-7AFD-3B1A-B69A4D20A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2514600"/>
            <a:ext cx="15240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872B58F9-5715-90E6-67BD-C29751C56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27432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105A84F5-E5F1-9C29-8C4A-5A94A44BA6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2325" y="3276600"/>
            <a:ext cx="6858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552E2DCD-701B-3EC7-AC3D-9883E55F7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5325" y="3276600"/>
            <a:ext cx="609600" cy="533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1EF4C8E4-A451-5919-3904-5B4C0DF6D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925" y="27432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01261BAB-7CC4-0F5A-D113-F465561DD1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1925" y="3276600"/>
            <a:ext cx="457200" cy="4572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B5623197-ACB2-8640-DE37-A6448287E5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6325" y="3276600"/>
            <a:ext cx="381000" cy="4572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D5401D9B-D2A6-31B1-74AC-522E562E6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36576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Line 13">
            <a:extLst>
              <a:ext uri="{FF2B5EF4-FFF2-40B4-BE49-F238E27FC236}">
                <a16:creationId xmlns:a16="http://schemas.microsoft.com/office/drawing/2014/main" id="{78D7B581-39F6-75C1-35B8-191EDF35E2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0325" y="4191000"/>
            <a:ext cx="3810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6A1F31B4-EF36-75BB-3E7B-69A5535F19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8A277D78-6990-0502-BBDA-07D048F90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725" y="37338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0148457F-7789-1A3B-C72A-D3BDCF0F3B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6325" y="4267200"/>
            <a:ext cx="2286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Line 17">
            <a:extLst>
              <a:ext uri="{FF2B5EF4-FFF2-40B4-BE49-F238E27FC236}">
                <a16:creationId xmlns:a16="http://schemas.microsoft.com/office/drawing/2014/main" id="{8033323C-7B35-82DB-B9F8-F7F1C4D0D0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Oval 18">
            <a:extLst>
              <a:ext uri="{FF2B5EF4-FFF2-40B4-BE49-F238E27FC236}">
                <a16:creationId xmlns:a16="http://schemas.microsoft.com/office/drawing/2014/main" id="{9FCD0220-EDD7-51F1-510A-F735B9AC5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37338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91A23568-4C8A-D97C-AA61-46B92BD2EB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3725" y="4267200"/>
            <a:ext cx="457200" cy="4572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2EB631B0-10F8-F93F-5A51-A0E57313C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125" y="4267200"/>
            <a:ext cx="304800" cy="4572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80CA651B-8B79-EB74-20C0-DC9864B7A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4A052F88-7565-46BA-20C1-E9A4189A53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385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CB5021B6-B1CA-CF0E-96C5-F0FDB9D2BC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57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DC14DEFD-6E18-5CE0-93F6-0C7AE0710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D5E50D96-280D-C746-658F-F596C5039B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39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4F627EF3-2837-280C-2601-EC88EF29C1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Oval 27">
            <a:extLst>
              <a:ext uri="{FF2B5EF4-FFF2-40B4-BE49-F238E27FC236}">
                <a16:creationId xmlns:a16="http://schemas.microsoft.com/office/drawing/2014/main" id="{3BB2E153-D00A-AC52-759D-10A663BB4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47244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8844DA97-E062-7D4B-CFBB-AFA5E5E60C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51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Line 29">
            <a:extLst>
              <a:ext uri="{FF2B5EF4-FFF2-40B4-BE49-F238E27FC236}">
                <a16:creationId xmlns:a16="http://schemas.microsoft.com/office/drawing/2014/main" id="{B34644A7-C12F-77C4-9D5E-FE93DE41BBC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61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Oval 30">
            <a:extLst>
              <a:ext uri="{FF2B5EF4-FFF2-40B4-BE49-F238E27FC236}">
                <a16:creationId xmlns:a16="http://schemas.microsoft.com/office/drawing/2014/main" id="{6F53F5A6-4C06-AC09-9904-70C1BA5C4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47244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D7AD612E-4F83-C74D-A519-1EAE78684F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05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A2C8F198-2566-3801-E1BD-F9FCD19DCD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15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Oval 33">
            <a:extLst>
              <a:ext uri="{FF2B5EF4-FFF2-40B4-BE49-F238E27FC236}">
                <a16:creationId xmlns:a16="http://schemas.microsoft.com/office/drawing/2014/main" id="{DAD0F55A-A4C3-5660-AC9B-C9CEB9213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925" y="37338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F2DA951F-E0E1-8CAE-E1AD-283ED4B0F8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01125" y="43434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01AE18FF-0B09-36BA-1E3F-EABD918BF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125" y="43434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FB77B47D-D679-CD3C-CE64-768D1120C9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25" y="45720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Line 37">
            <a:extLst>
              <a:ext uri="{FF2B5EF4-FFF2-40B4-BE49-F238E27FC236}">
                <a16:creationId xmlns:a16="http://schemas.microsoft.com/office/drawing/2014/main" id="{EC06C52E-273D-6F50-D491-C2ECC10F27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E2EDC977-AC17-3CEA-5566-24B594F124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0C1C1120-F988-1694-3DB5-DA8C14ECDA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BB886F17-F62A-76E2-1D25-8F0FF4ADDB6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43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54529522-7931-F3F0-F29F-08B5D01068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4925" y="46482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DA71136F-E0F2-D58B-7A9C-031A487289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Line 43">
            <a:extLst>
              <a:ext uri="{FF2B5EF4-FFF2-40B4-BE49-F238E27FC236}">
                <a16:creationId xmlns:a16="http://schemas.microsoft.com/office/drawing/2014/main" id="{4F875A48-FF98-2E6D-1540-8119A9B599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19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2C7BF38D-8ACD-12C1-29F0-E941D6076C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11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Line 45">
            <a:extLst>
              <a:ext uri="{FF2B5EF4-FFF2-40B4-BE49-F238E27FC236}">
                <a16:creationId xmlns:a16="http://schemas.microsoft.com/office/drawing/2014/main" id="{DBD96AF7-5846-8130-5092-7F3E9D79C2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23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Line 46">
            <a:extLst>
              <a:ext uri="{FF2B5EF4-FFF2-40B4-BE49-F238E27FC236}">
                <a16:creationId xmlns:a16="http://schemas.microsoft.com/office/drawing/2014/main" id="{5ED841A2-AE94-6A7A-4A89-D49FB23170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677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Line 47">
            <a:extLst>
              <a:ext uri="{FF2B5EF4-FFF2-40B4-BE49-F238E27FC236}">
                <a16:creationId xmlns:a16="http://schemas.microsoft.com/office/drawing/2014/main" id="{376A0A3D-2048-8FF0-F476-A200EF2ABA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58325" y="46482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Text Box 48">
            <a:extLst>
              <a:ext uri="{FF2B5EF4-FFF2-40B4-BE49-F238E27FC236}">
                <a16:creationId xmlns:a16="http://schemas.microsoft.com/office/drawing/2014/main" id="{2FC36BE8-F329-293A-08D9-DD8133653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1676400"/>
            <a:ext cx="1905000" cy="523220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vi-VN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AU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ây con</a:t>
            </a:r>
            <a:endParaRPr lang="en-AU" b="1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00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1.2. Các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ngữ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18</a:t>
            </a:fld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BEF64A-CB0D-C5AF-29BE-7AA2E19D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19812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EBDB54CE-49CA-649C-4316-E78A0C8889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5325" y="2514600"/>
            <a:ext cx="1676400" cy="3048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EE94F82C-DB9A-A195-059A-B7A4C0B87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2514600"/>
            <a:ext cx="15240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Oval 6">
            <a:extLst>
              <a:ext uri="{FF2B5EF4-FFF2-40B4-BE49-F238E27FC236}">
                <a16:creationId xmlns:a16="http://schemas.microsoft.com/office/drawing/2014/main" id="{365A901D-BA01-7AED-582C-D931C222F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925" y="27432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Line 7">
            <a:extLst>
              <a:ext uri="{FF2B5EF4-FFF2-40B4-BE49-F238E27FC236}">
                <a16:creationId xmlns:a16="http://schemas.microsoft.com/office/drawing/2014/main" id="{1765DDB7-3775-F78F-4B12-B2AF01B53D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2325" y="3276600"/>
            <a:ext cx="6858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Line 8">
            <a:extLst>
              <a:ext uri="{FF2B5EF4-FFF2-40B4-BE49-F238E27FC236}">
                <a16:creationId xmlns:a16="http://schemas.microsoft.com/office/drawing/2014/main" id="{708A59C4-1A51-9EA7-77BE-4E7C7DCE18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5325" y="3276600"/>
            <a:ext cx="609600" cy="533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Oval 9">
            <a:extLst>
              <a:ext uri="{FF2B5EF4-FFF2-40B4-BE49-F238E27FC236}">
                <a16:creationId xmlns:a16="http://schemas.microsoft.com/office/drawing/2014/main" id="{110E6B3F-6B2A-CB23-69D1-9878B1BC6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925" y="27432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Line 10">
            <a:extLst>
              <a:ext uri="{FF2B5EF4-FFF2-40B4-BE49-F238E27FC236}">
                <a16:creationId xmlns:a16="http://schemas.microsoft.com/office/drawing/2014/main" id="{8A358E8F-CB7D-B6ED-7D69-F1AB194F04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81925" y="3276600"/>
            <a:ext cx="4572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Line 11">
            <a:extLst>
              <a:ext uri="{FF2B5EF4-FFF2-40B4-BE49-F238E27FC236}">
                <a16:creationId xmlns:a16="http://schemas.microsoft.com/office/drawing/2014/main" id="{F1394464-34BF-4AF6-9CCA-6F47A64CD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6325" y="3276600"/>
            <a:ext cx="3810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Oval 12">
            <a:extLst>
              <a:ext uri="{FF2B5EF4-FFF2-40B4-BE49-F238E27FC236}">
                <a16:creationId xmlns:a16="http://schemas.microsoft.com/office/drawing/2014/main" id="{D9E52F64-AD5C-867D-E603-49DC27DB6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36576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Line 13">
            <a:extLst>
              <a:ext uri="{FF2B5EF4-FFF2-40B4-BE49-F238E27FC236}">
                <a16:creationId xmlns:a16="http://schemas.microsoft.com/office/drawing/2014/main" id="{12988A03-604F-98E1-5FE6-FD3089076A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0325" y="4191000"/>
            <a:ext cx="3810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Line 14">
            <a:extLst>
              <a:ext uri="{FF2B5EF4-FFF2-40B4-BE49-F238E27FC236}">
                <a16:creationId xmlns:a16="http://schemas.microsoft.com/office/drawing/2014/main" id="{E58361A8-9050-8E7E-DBB8-DB92B4D66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Oval 15">
            <a:extLst>
              <a:ext uri="{FF2B5EF4-FFF2-40B4-BE49-F238E27FC236}">
                <a16:creationId xmlns:a16="http://schemas.microsoft.com/office/drawing/2014/main" id="{DB618371-267F-ABD9-1478-97930D9D2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725" y="37338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Line 16">
            <a:extLst>
              <a:ext uri="{FF2B5EF4-FFF2-40B4-BE49-F238E27FC236}">
                <a16:creationId xmlns:a16="http://schemas.microsoft.com/office/drawing/2014/main" id="{2A02457B-16C7-64E7-23C9-B752B7CB36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6325" y="4267200"/>
            <a:ext cx="2286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Line 17">
            <a:extLst>
              <a:ext uri="{FF2B5EF4-FFF2-40B4-BE49-F238E27FC236}">
                <a16:creationId xmlns:a16="http://schemas.microsoft.com/office/drawing/2014/main" id="{3EA37873-65F8-01DE-6017-3907A66276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25" y="4267200"/>
            <a:ext cx="304800" cy="4572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6" name="Oval 18">
            <a:extLst>
              <a:ext uri="{FF2B5EF4-FFF2-40B4-BE49-F238E27FC236}">
                <a16:creationId xmlns:a16="http://schemas.microsoft.com/office/drawing/2014/main" id="{C422228B-4ADD-FBFD-E3AF-C336C8AF1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37338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Line 19">
            <a:extLst>
              <a:ext uri="{FF2B5EF4-FFF2-40B4-BE49-F238E27FC236}">
                <a16:creationId xmlns:a16="http://schemas.microsoft.com/office/drawing/2014/main" id="{6CF43933-9CC9-259E-72CA-5FA8519C41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3725" y="4267200"/>
            <a:ext cx="457200" cy="4572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Line 20">
            <a:extLst>
              <a:ext uri="{FF2B5EF4-FFF2-40B4-BE49-F238E27FC236}">
                <a16:creationId xmlns:a16="http://schemas.microsoft.com/office/drawing/2014/main" id="{1B99EDE9-C991-EE26-0027-A476D0A9C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125" y="4267200"/>
            <a:ext cx="304800" cy="4572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Oval 21">
            <a:extLst>
              <a:ext uri="{FF2B5EF4-FFF2-40B4-BE49-F238E27FC236}">
                <a16:creationId xmlns:a16="http://schemas.microsoft.com/office/drawing/2014/main" id="{24C9CACA-AE3C-2D06-9DA2-10568232C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" name="Line 22">
            <a:extLst>
              <a:ext uri="{FF2B5EF4-FFF2-40B4-BE49-F238E27FC236}">
                <a16:creationId xmlns:a16="http://schemas.microsoft.com/office/drawing/2014/main" id="{51719C14-28D3-430F-833E-53988EAE3E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385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Line 23">
            <a:extLst>
              <a:ext uri="{FF2B5EF4-FFF2-40B4-BE49-F238E27FC236}">
                <a16:creationId xmlns:a16="http://schemas.microsoft.com/office/drawing/2014/main" id="{539CE37B-7B52-2AD4-3A1F-4F5F31AF8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57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2" name="Oval 24">
            <a:extLst>
              <a:ext uri="{FF2B5EF4-FFF2-40B4-BE49-F238E27FC236}">
                <a16:creationId xmlns:a16="http://schemas.microsoft.com/office/drawing/2014/main" id="{F7533C55-09B3-D10E-4DA5-6812462E9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7244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3" name="Line 25">
            <a:extLst>
              <a:ext uri="{FF2B5EF4-FFF2-40B4-BE49-F238E27FC236}">
                <a16:creationId xmlns:a16="http://schemas.microsoft.com/office/drawing/2014/main" id="{32941497-2335-662B-A30B-556E77C352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39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4" name="Line 26">
            <a:extLst>
              <a:ext uri="{FF2B5EF4-FFF2-40B4-BE49-F238E27FC236}">
                <a16:creationId xmlns:a16="http://schemas.microsoft.com/office/drawing/2014/main" id="{A590D898-2C8A-BCE4-B5B3-8AA6BF496A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53340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Oval 27">
            <a:extLst>
              <a:ext uri="{FF2B5EF4-FFF2-40B4-BE49-F238E27FC236}">
                <a16:creationId xmlns:a16="http://schemas.microsoft.com/office/drawing/2014/main" id="{0D386144-D9A0-294B-68D8-4BDF1C18D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47244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Line 28">
            <a:extLst>
              <a:ext uri="{FF2B5EF4-FFF2-40B4-BE49-F238E27FC236}">
                <a16:creationId xmlns:a16="http://schemas.microsoft.com/office/drawing/2014/main" id="{14DE7AAD-325F-AB48-6B59-1632BF14B5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51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7" name="Line 29">
            <a:extLst>
              <a:ext uri="{FF2B5EF4-FFF2-40B4-BE49-F238E27FC236}">
                <a16:creationId xmlns:a16="http://schemas.microsoft.com/office/drawing/2014/main" id="{C0E9419D-943D-64DD-390D-DD3DBBE7B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61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Oval 30">
            <a:extLst>
              <a:ext uri="{FF2B5EF4-FFF2-40B4-BE49-F238E27FC236}">
                <a16:creationId xmlns:a16="http://schemas.microsoft.com/office/drawing/2014/main" id="{4DF47B5B-2373-ADE9-80FF-23DD25E12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47244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Line 31">
            <a:extLst>
              <a:ext uri="{FF2B5EF4-FFF2-40B4-BE49-F238E27FC236}">
                <a16:creationId xmlns:a16="http://schemas.microsoft.com/office/drawing/2014/main" id="{20D43A37-9B53-882A-284E-0B911A78AE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05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0" name="Line 32">
            <a:extLst>
              <a:ext uri="{FF2B5EF4-FFF2-40B4-BE49-F238E27FC236}">
                <a16:creationId xmlns:a16="http://schemas.microsoft.com/office/drawing/2014/main" id="{06D3DD91-3824-B98B-CFAE-586F2ABD0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15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Oval 33">
            <a:extLst>
              <a:ext uri="{FF2B5EF4-FFF2-40B4-BE49-F238E27FC236}">
                <a16:creationId xmlns:a16="http://schemas.microsoft.com/office/drawing/2014/main" id="{AD41F51E-7B40-13D2-EB3B-F647AA214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925" y="3733800"/>
            <a:ext cx="609600" cy="609600"/>
          </a:xfrm>
          <a:prstGeom prst="ellips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Line 34">
            <a:extLst>
              <a:ext uri="{FF2B5EF4-FFF2-40B4-BE49-F238E27FC236}">
                <a16:creationId xmlns:a16="http://schemas.microsoft.com/office/drawing/2014/main" id="{F6029CC2-2049-C844-E5D9-EFDA493E9E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01125" y="43434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Line 35">
            <a:extLst>
              <a:ext uri="{FF2B5EF4-FFF2-40B4-BE49-F238E27FC236}">
                <a16:creationId xmlns:a16="http://schemas.microsoft.com/office/drawing/2014/main" id="{E73D9D0A-A255-5196-A508-25939BC91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125" y="4343400"/>
            <a:ext cx="152400" cy="3810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Line 36">
            <a:extLst>
              <a:ext uri="{FF2B5EF4-FFF2-40B4-BE49-F238E27FC236}">
                <a16:creationId xmlns:a16="http://schemas.microsoft.com/office/drawing/2014/main" id="{85C9174F-5ABF-1795-42D1-9FC23376C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25" y="45720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5" name="Line 37">
            <a:extLst>
              <a:ext uri="{FF2B5EF4-FFF2-40B4-BE49-F238E27FC236}">
                <a16:creationId xmlns:a16="http://schemas.microsoft.com/office/drawing/2014/main" id="{C6D8614E-AB68-3AAA-C48C-628E1BED1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23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Line 38">
            <a:extLst>
              <a:ext uri="{FF2B5EF4-FFF2-40B4-BE49-F238E27FC236}">
                <a16:creationId xmlns:a16="http://schemas.microsoft.com/office/drawing/2014/main" id="{ADCBF52B-A15C-C772-617A-37F793A49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Line 39">
            <a:extLst>
              <a:ext uri="{FF2B5EF4-FFF2-40B4-BE49-F238E27FC236}">
                <a16:creationId xmlns:a16="http://schemas.microsoft.com/office/drawing/2014/main" id="{8D396D4D-06A3-9199-BF32-B44EFEFCD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89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8" name="Line 40">
            <a:extLst>
              <a:ext uri="{FF2B5EF4-FFF2-40B4-BE49-F238E27FC236}">
                <a16:creationId xmlns:a16="http://schemas.microsoft.com/office/drawing/2014/main" id="{81593C4D-80D5-BC57-A438-5B6D5CBDAD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43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9" name="Line 41">
            <a:extLst>
              <a:ext uri="{FF2B5EF4-FFF2-40B4-BE49-F238E27FC236}">
                <a16:creationId xmlns:a16="http://schemas.microsoft.com/office/drawing/2014/main" id="{8223EFD8-09A0-D408-A0BA-DCFB5D297C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49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0" name="Line 42">
            <a:extLst>
              <a:ext uri="{FF2B5EF4-FFF2-40B4-BE49-F238E27FC236}">
                <a16:creationId xmlns:a16="http://schemas.microsoft.com/office/drawing/2014/main" id="{C6B6C65E-E9F7-8BFE-36E3-0EF5155AD1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1" name="Line 43">
            <a:extLst>
              <a:ext uri="{FF2B5EF4-FFF2-40B4-BE49-F238E27FC236}">
                <a16:creationId xmlns:a16="http://schemas.microsoft.com/office/drawing/2014/main" id="{246BD61F-B5FF-E78F-B6B6-3C48BE0920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19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2" name="Line 44">
            <a:extLst>
              <a:ext uri="{FF2B5EF4-FFF2-40B4-BE49-F238E27FC236}">
                <a16:creationId xmlns:a16="http://schemas.microsoft.com/office/drawing/2014/main" id="{D098DC9D-ECC4-47E7-2F3E-8301BDAD41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1125" y="56388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3" name="Line 45">
            <a:extLst>
              <a:ext uri="{FF2B5EF4-FFF2-40B4-BE49-F238E27FC236}">
                <a16:creationId xmlns:a16="http://schemas.microsoft.com/office/drawing/2014/main" id="{A2D85BAE-8205-EF1A-BBA8-E28DC262BD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23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4" name="Line 46">
            <a:extLst>
              <a:ext uri="{FF2B5EF4-FFF2-40B4-BE49-F238E27FC236}">
                <a16:creationId xmlns:a16="http://schemas.microsoft.com/office/drawing/2014/main" id="{9426ACB2-2D03-EE8F-3059-7F4569EEDE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677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5" name="Line 47">
            <a:extLst>
              <a:ext uri="{FF2B5EF4-FFF2-40B4-BE49-F238E27FC236}">
                <a16:creationId xmlns:a16="http://schemas.microsoft.com/office/drawing/2014/main" id="{97A7CB5F-E10C-0B8C-9A39-3B69BC361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58325" y="4648200"/>
            <a:ext cx="152400" cy="152400"/>
          </a:xfrm>
          <a:prstGeom prst="line">
            <a:avLst/>
          </a:prstGeom>
          <a:noFill/>
          <a:ln w="2540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6" name="Text Box 48">
            <a:extLst>
              <a:ext uri="{FF2B5EF4-FFF2-40B4-BE49-F238E27FC236}">
                <a16:creationId xmlns:a16="http://schemas.microsoft.com/office/drawing/2014/main" id="{D8352D86-8F2E-C396-02AF-B05E51BB3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1676400"/>
            <a:ext cx="1905000" cy="523220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vi-VN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AU" sz="28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ây con</a:t>
            </a:r>
            <a:endParaRPr lang="en-AU" b="1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7" name="Oval 49">
            <a:extLst>
              <a:ext uri="{FF2B5EF4-FFF2-40B4-BE49-F238E27FC236}">
                <a16:creationId xmlns:a16="http://schemas.microsoft.com/office/drawing/2014/main" id="{9DC2D757-2527-8AA1-2CCC-B1D24C86F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724400"/>
            <a:ext cx="609600" cy="609600"/>
          </a:xfrm>
          <a:prstGeom prst="ellipse">
            <a:avLst/>
          </a:prstGeom>
          <a:solidFill>
            <a:srgbClr val="FFFF00"/>
          </a:solidFill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8" name="Line 50">
            <a:extLst>
              <a:ext uri="{FF2B5EF4-FFF2-40B4-BE49-F238E27FC236}">
                <a16:creationId xmlns:a16="http://schemas.microsoft.com/office/drawing/2014/main" id="{D2F01F05-B8AA-3A11-6834-F87D1719FD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39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9" name="Line 51">
            <a:extLst>
              <a:ext uri="{FF2B5EF4-FFF2-40B4-BE49-F238E27FC236}">
                <a16:creationId xmlns:a16="http://schemas.microsoft.com/office/drawing/2014/main" id="{2625A3B8-697E-05C1-D61E-90F77B85BE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5334000"/>
            <a:ext cx="152400" cy="3810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0" name="Line 52">
            <a:extLst>
              <a:ext uri="{FF2B5EF4-FFF2-40B4-BE49-F238E27FC236}">
                <a16:creationId xmlns:a16="http://schemas.microsoft.com/office/drawing/2014/main" id="{44EB9FCC-29BC-D9E5-D718-D684F4BA3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7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1" name="Line 53">
            <a:extLst>
              <a:ext uri="{FF2B5EF4-FFF2-40B4-BE49-F238E27FC236}">
                <a16:creationId xmlns:a16="http://schemas.microsoft.com/office/drawing/2014/main" id="{56EECF82-C03B-335D-9DDF-E57060F5B5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1125" y="5638800"/>
            <a:ext cx="152400" cy="15240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350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19</a:t>
            </a:fld>
            <a:endParaRPr lang="vi-VN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251A7A9-4653-C1BC-E9BE-02390E71E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326" y="152717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76D9C51-C5A4-1DEC-667F-8CF3D53F6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600" y="16383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54" name="Oval 5">
            <a:extLst>
              <a:ext uri="{FF2B5EF4-FFF2-40B4-BE49-F238E27FC236}">
                <a16:creationId xmlns:a16="http://schemas.microsoft.com/office/drawing/2014/main" id="{6ABE5057-C793-12A1-6E08-79A7B4790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27813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sp>
        <p:nvSpPr>
          <p:cNvPr id="55" name="Oval 6">
            <a:extLst>
              <a:ext uri="{FF2B5EF4-FFF2-40B4-BE49-F238E27FC236}">
                <a16:creationId xmlns:a16="http://schemas.microsoft.com/office/drawing/2014/main" id="{DDBBA876-F06D-B08C-B81F-80EFF1B8D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6289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56" name="Oval 7">
            <a:extLst>
              <a:ext uri="{FF2B5EF4-FFF2-40B4-BE49-F238E27FC236}">
                <a16:creationId xmlns:a16="http://schemas.microsoft.com/office/drawing/2014/main" id="{2F1B1F1F-EBE8-CA2E-F2AC-3ECE39F8B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39243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</a:p>
        </p:txBody>
      </p:sp>
      <p:sp>
        <p:nvSpPr>
          <p:cNvPr id="57" name="Oval 8">
            <a:extLst>
              <a:ext uri="{FF2B5EF4-FFF2-40B4-BE49-F238E27FC236}">
                <a16:creationId xmlns:a16="http://schemas.microsoft.com/office/drawing/2014/main" id="{4383E9CB-9DD7-C75E-70BB-4CE171644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200" y="37719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58" name="Oval 9">
            <a:extLst>
              <a:ext uri="{FF2B5EF4-FFF2-40B4-BE49-F238E27FC236}">
                <a16:creationId xmlns:a16="http://schemas.microsoft.com/office/drawing/2014/main" id="{0662643A-3D52-2234-8BAB-BEFD66B8A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0" y="25527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</a:p>
        </p:txBody>
      </p:sp>
      <p:sp>
        <p:nvSpPr>
          <p:cNvPr id="59" name="Oval 10">
            <a:extLst>
              <a:ext uri="{FF2B5EF4-FFF2-40B4-BE49-F238E27FC236}">
                <a16:creationId xmlns:a16="http://schemas.microsoft.com/office/drawing/2014/main" id="{D0AF8BAF-B28C-664B-2224-ADC99048B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200" y="40767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</a:t>
            </a:r>
          </a:p>
        </p:txBody>
      </p:sp>
      <p:sp>
        <p:nvSpPr>
          <p:cNvPr id="60" name="Oval 11">
            <a:extLst>
              <a:ext uri="{FF2B5EF4-FFF2-40B4-BE49-F238E27FC236}">
                <a16:creationId xmlns:a16="http://schemas.microsoft.com/office/drawing/2014/main" id="{237A15E9-E5D9-C62B-3A49-284517721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52197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</a:t>
            </a:r>
          </a:p>
        </p:txBody>
      </p:sp>
      <p:sp>
        <p:nvSpPr>
          <p:cNvPr id="61" name="Oval 12">
            <a:extLst>
              <a:ext uri="{FF2B5EF4-FFF2-40B4-BE49-F238E27FC236}">
                <a16:creationId xmlns:a16="http://schemas.microsoft.com/office/drawing/2014/main" id="{3D14787D-C51B-7FCD-7BD6-1317EE3A2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6200" y="40767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</a:p>
        </p:txBody>
      </p:sp>
      <p:sp>
        <p:nvSpPr>
          <p:cNvPr id="62" name="Oval 13">
            <a:extLst>
              <a:ext uri="{FF2B5EF4-FFF2-40B4-BE49-F238E27FC236}">
                <a16:creationId xmlns:a16="http://schemas.microsoft.com/office/drawing/2014/main" id="{D0C3C7D2-0E91-074D-4AA0-D4EDB2B29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600" y="39243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</a:t>
            </a:r>
          </a:p>
        </p:txBody>
      </p:sp>
      <p:sp>
        <p:nvSpPr>
          <p:cNvPr id="63" name="Line 14">
            <a:extLst>
              <a:ext uri="{FF2B5EF4-FFF2-40B4-BE49-F238E27FC236}">
                <a16:creationId xmlns:a16="http://schemas.microsoft.com/office/drawing/2014/main" id="{3364CBBD-00FC-EF27-4261-F49F22D05E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8000" y="22479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Line 17">
            <a:extLst>
              <a:ext uri="{FF2B5EF4-FFF2-40B4-BE49-F238E27FC236}">
                <a16:creationId xmlns:a16="http://schemas.microsoft.com/office/drawing/2014/main" id="{F8D8EA32-BF25-6FD6-88C9-C6968EC811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3600" y="33147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Line 18">
            <a:extLst>
              <a:ext uri="{FF2B5EF4-FFF2-40B4-BE49-F238E27FC236}">
                <a16:creationId xmlns:a16="http://schemas.microsoft.com/office/drawing/2014/main" id="{4E72F86B-930B-413D-7093-B5DAFCF61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1800" y="32385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6" name="Line 19">
            <a:extLst>
              <a:ext uri="{FF2B5EF4-FFF2-40B4-BE49-F238E27FC236}">
                <a16:creationId xmlns:a16="http://schemas.microsoft.com/office/drawing/2014/main" id="{820211D5-AE46-424C-36FE-CF9CF01845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70400" y="4457700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Line 20">
            <a:extLst>
              <a:ext uri="{FF2B5EF4-FFF2-40B4-BE49-F238E27FC236}">
                <a16:creationId xmlns:a16="http://schemas.microsoft.com/office/drawing/2014/main" id="{38CBFB87-0921-54AE-8479-A57F9E24B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1000" y="23241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Line 21">
            <a:extLst>
              <a:ext uri="{FF2B5EF4-FFF2-40B4-BE49-F238E27FC236}">
                <a16:creationId xmlns:a16="http://schemas.microsoft.com/office/drawing/2014/main" id="{027607F5-815F-49A1-78BB-DB9BE54E48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600" y="34671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Line 22">
            <a:extLst>
              <a:ext uri="{FF2B5EF4-FFF2-40B4-BE49-F238E27FC236}">
                <a16:creationId xmlns:a16="http://schemas.microsoft.com/office/drawing/2014/main" id="{0E6CFD94-CFB8-4154-ED6C-58A420370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3400" y="2019300"/>
            <a:ext cx="2209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" name="Line 23">
            <a:extLst>
              <a:ext uri="{FF2B5EF4-FFF2-40B4-BE49-F238E27FC236}">
                <a16:creationId xmlns:a16="http://schemas.microsoft.com/office/drawing/2014/main" id="{C76D8117-9B53-7D4D-5635-91398319F0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75600" y="32385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Line 24">
            <a:extLst>
              <a:ext uri="{FF2B5EF4-FFF2-40B4-BE49-F238E27FC236}">
                <a16:creationId xmlns:a16="http://schemas.microsoft.com/office/drawing/2014/main" id="{811ACD8A-DB81-1557-7F21-B172DCFAC6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2800" y="3162300"/>
            <a:ext cx="762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2" name="Text Box 25">
            <a:extLst>
              <a:ext uri="{FF2B5EF4-FFF2-40B4-BE49-F238E27FC236}">
                <a16:creationId xmlns:a16="http://schemas.microsoft.com/office/drawing/2014/main" id="{908E437E-5501-C72E-2767-5DD12FC40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201" y="3106738"/>
            <a:ext cx="9252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Path 1</a:t>
            </a:r>
          </a:p>
        </p:txBody>
      </p:sp>
      <p:sp>
        <p:nvSpPr>
          <p:cNvPr id="73" name="Text Box 26">
            <a:extLst>
              <a:ext uri="{FF2B5EF4-FFF2-40B4-BE49-F238E27FC236}">
                <a16:creationId xmlns:a16="http://schemas.microsoft.com/office/drawing/2014/main" id="{70034892-351A-B835-B2AA-1BCAAAF63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7926" y="3125788"/>
            <a:ext cx="9252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Path 2</a:t>
            </a:r>
          </a:p>
        </p:txBody>
      </p:sp>
      <p:sp>
        <p:nvSpPr>
          <p:cNvPr id="74" name="Text Box 27">
            <a:extLst>
              <a:ext uri="{FF2B5EF4-FFF2-40B4-BE49-F238E27FC236}">
                <a16:creationId xmlns:a16="http://schemas.microsoft.com/office/drawing/2014/main" id="{52475422-CF21-E501-9B7A-5C1AC66D3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048487"/>
            <a:ext cx="215636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Path 1:  { </a:t>
            </a:r>
            <a:r>
              <a:rPr lang="en-US" sz="2000" i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a, b, f, j</a:t>
            </a:r>
            <a:r>
              <a:rPr lang="en-US" sz="200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Path 2:  { </a:t>
            </a:r>
            <a:r>
              <a:rPr lang="en-US" sz="2000" i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d, i</a:t>
            </a:r>
            <a:r>
              <a:rPr lang="en-US" sz="200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}</a:t>
            </a:r>
          </a:p>
        </p:txBody>
      </p:sp>
      <p:sp>
        <p:nvSpPr>
          <p:cNvPr id="75" name="Text Box 28">
            <a:extLst>
              <a:ext uri="{FF2B5EF4-FFF2-40B4-BE49-F238E27FC236}">
                <a16:creationId xmlns:a16="http://schemas.microsoft.com/office/drawing/2014/main" id="{8DFE68DA-0075-D133-0618-4F8790DA5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1" y="1531938"/>
            <a:ext cx="27494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err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2000" b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cha </a:t>
            </a:r>
            <a:r>
              <a:rPr lang="en-US" sz="2000" b="1" err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000" b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000" b="1" err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000" b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err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endParaRPr lang="en-US" sz="2000" b="1">
              <a:solidFill>
                <a:srgbClr val="8000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err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b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err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000" b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err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hậu</a:t>
            </a:r>
            <a:r>
              <a:rPr lang="en-US" sz="2000" b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duệ</a:t>
            </a:r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76" name="Text Box 29">
            <a:extLst>
              <a:ext uri="{FF2B5EF4-FFF2-40B4-BE49-F238E27FC236}">
                <a16:creationId xmlns:a16="http://schemas.microsoft.com/office/drawing/2014/main" id="{07944E16-A33E-5991-2A39-602D1FB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5676" y="1535378"/>
            <a:ext cx="32720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đường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đi </a:t>
            </a:r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endParaRPr lang="en-US" sz="200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hậu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duệ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00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nó</a:t>
            </a:r>
          </a:p>
        </p:txBody>
      </p:sp>
      <p:sp>
        <p:nvSpPr>
          <p:cNvPr id="78" name="Line 31">
            <a:extLst>
              <a:ext uri="{FF2B5EF4-FFF2-40B4-BE49-F238E27FC236}">
                <a16:creationId xmlns:a16="http://schemas.microsoft.com/office/drawing/2014/main" id="{A0B766B5-90F0-FD34-CD63-1BC57F9C6E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8000" y="2247900"/>
            <a:ext cx="685800" cy="533400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Line 32">
            <a:extLst>
              <a:ext uri="{FF2B5EF4-FFF2-40B4-BE49-F238E27FC236}">
                <a16:creationId xmlns:a16="http://schemas.microsoft.com/office/drawing/2014/main" id="{14958940-7B64-7C81-FE89-91F38E138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1800" y="3238500"/>
            <a:ext cx="304800" cy="609600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0" name="Line 33">
            <a:extLst>
              <a:ext uri="{FF2B5EF4-FFF2-40B4-BE49-F238E27FC236}">
                <a16:creationId xmlns:a16="http://schemas.microsoft.com/office/drawing/2014/main" id="{34CF7132-1222-9225-DD02-639C0F8FFB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70400" y="4457700"/>
            <a:ext cx="152400" cy="762000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Line 34">
            <a:extLst>
              <a:ext uri="{FF2B5EF4-FFF2-40B4-BE49-F238E27FC236}">
                <a16:creationId xmlns:a16="http://schemas.microsoft.com/office/drawing/2014/main" id="{DA2283E6-F795-D678-CD3A-917123B6F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2800" y="3162300"/>
            <a:ext cx="762000" cy="914400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806CA39-6F47-BDFF-F585-DD92E8CB4251}"/>
              </a:ext>
            </a:extLst>
          </p:cNvPr>
          <p:cNvSpPr txBox="1"/>
          <p:nvPr/>
        </p:nvSpPr>
        <p:spPr>
          <a:xfrm>
            <a:off x="3048000" y="617878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 err="1">
                <a:solidFill>
                  <a:schemeClr val="accent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Đường</a:t>
            </a:r>
            <a:r>
              <a:rPr lang="en-US" sz="2800" i="1" dirty="0">
                <a:solidFill>
                  <a:schemeClr val="accent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</a:t>
            </a:r>
            <a:r>
              <a:rPr lang="en-US" sz="2800" i="1" dirty="0">
                <a:solidFill>
                  <a:schemeClr val="accent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sz="2800" i="1" dirty="0">
                <a:solidFill>
                  <a:schemeClr val="accent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i="1" dirty="0" err="1">
                <a:solidFill>
                  <a:schemeClr val="accent1">
                    <a:lumMod val="90000"/>
                    <a:lumOff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endParaRPr lang="en-US" sz="2800" i="1" dirty="0">
              <a:solidFill>
                <a:schemeClr val="accent1">
                  <a:lumMod val="90000"/>
                  <a:lumOff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48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78" grpId="0" animBg="1"/>
      <p:bldP spid="79" grpId="0" animBg="1"/>
      <p:bldP spid="80" grpId="0" animBg="1"/>
      <p:bldP spid="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192" y="2461846"/>
            <a:ext cx="6022731" cy="1934307"/>
          </a:xfrm>
        </p:spPr>
        <p:txBody>
          <a:bodyPr/>
          <a:lstStyle/>
          <a:p>
            <a:r>
              <a:rPr lang="en-US" dirty="0"/>
              <a:t>CẤU TRÚC DỮ LIỆU VÀ THUẬT TOÁN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20</a:t>
            </a:fld>
            <a:endParaRPr lang="vi-VN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851114D-A403-CB0D-F872-1C1135E30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5" y="1463675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675964E4-A196-22F3-FBF9-7E869140B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6" y="161607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EDA8416E-8143-8F51-84D9-DEA16D373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651000"/>
            <a:ext cx="685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1663916F-E678-C1E4-A1FA-8CB2825B8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336800"/>
            <a:ext cx="685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7FF9094C-5033-B19B-166D-6DC2F66CC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260600"/>
            <a:ext cx="685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D28DACBB-5042-EDE7-BE10-C2E0DED95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479800"/>
            <a:ext cx="685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810E0373-BE65-06AE-1EAF-C4C601D41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479800"/>
            <a:ext cx="685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C4CE0A82-120E-AD2D-E00A-4A1E3D473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927600"/>
            <a:ext cx="685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1F89588B-A183-3EAE-52E8-417ACB927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851400"/>
            <a:ext cx="685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</a:t>
            </a:r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B6614F40-E9C3-AC32-4F82-8714F8BB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860800"/>
            <a:ext cx="685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</a:t>
            </a:r>
          </a:p>
        </p:txBody>
      </p:sp>
      <p:sp>
        <p:nvSpPr>
          <p:cNvPr id="18" name="Oval 13">
            <a:extLst>
              <a:ext uri="{FF2B5EF4-FFF2-40B4-BE49-F238E27FC236}">
                <a16:creationId xmlns:a16="http://schemas.microsoft.com/office/drawing/2014/main" id="{7FE560FF-DB25-AD90-4804-ADC575C8E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13200"/>
            <a:ext cx="685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</a:t>
            </a:r>
          </a:p>
        </p:txBody>
      </p:sp>
      <p:sp>
        <p:nvSpPr>
          <p:cNvPr id="19" name="Oval 14">
            <a:extLst>
              <a:ext uri="{FF2B5EF4-FFF2-40B4-BE49-F238E27FC236}">
                <a16:creationId xmlns:a16="http://schemas.microsoft.com/office/drawing/2014/main" id="{ABC2680C-4912-D73C-8FFE-53B3D0F3C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794000"/>
            <a:ext cx="685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2F24EC20-0192-F253-A01F-BA8F785BEB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21082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A2BD6816-D348-6DDA-3745-8163EF4550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28702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Line 17">
            <a:extLst>
              <a:ext uri="{FF2B5EF4-FFF2-40B4-BE49-F238E27FC236}">
                <a16:creationId xmlns:a16="http://schemas.microsoft.com/office/drawing/2014/main" id="{55366B7D-F7D0-E82B-F2AB-8C2CFC215F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28702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072DB3CF-9233-8016-375A-12033C92CE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0" y="4089400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AB930130-804A-8D06-3B68-432A93DE9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40132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EE7E6ADC-B57E-8690-3691-DD712B51A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60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C7B10C8F-AB71-40BE-2103-19E701774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4036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B89FD195-1090-C933-B050-0F16E812A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1955800"/>
            <a:ext cx="1981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1D95C12C-1A22-77E9-8FD6-30156393528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28702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37F23CC7-88E5-DB36-045F-CB58F5778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613400"/>
            <a:ext cx="685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</a:p>
        </p:txBody>
      </p:sp>
      <p:sp>
        <p:nvSpPr>
          <p:cNvPr id="30" name="Text Box 26">
            <a:extLst>
              <a:ext uri="{FF2B5EF4-FFF2-40B4-BE49-F238E27FC236}">
                <a16:creationId xmlns:a16="http://schemas.microsoft.com/office/drawing/2014/main" id="{AA76DE1A-39BB-30EC-E1E0-1B0314A1E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214438"/>
            <a:ext cx="22365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root, ancestor  </a:t>
            </a:r>
            <a:endParaRPr lang="en-US" sz="2400" i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 Box 27">
            <a:extLst>
              <a:ext uri="{FF2B5EF4-FFF2-40B4-BE49-F238E27FC236}">
                <a16:creationId xmlns:a16="http://schemas.microsoft.com/office/drawing/2014/main" id="{613BBA8A-0117-D6F5-4C00-B1027F4C2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6" y="1884363"/>
            <a:ext cx="10583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parent</a:t>
            </a:r>
          </a:p>
        </p:txBody>
      </p:sp>
      <p:sp>
        <p:nvSpPr>
          <p:cNvPr id="32" name="Text Box 28">
            <a:extLst>
              <a:ext uri="{FF2B5EF4-FFF2-40B4-BE49-F238E27FC236}">
                <a16:creationId xmlns:a16="http://schemas.microsoft.com/office/drawing/2014/main" id="{8645EC59-25DE-A3D0-440C-F0A9707F6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1" y="3017838"/>
            <a:ext cx="6383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</a:p>
        </p:txBody>
      </p:sp>
      <p:sp>
        <p:nvSpPr>
          <p:cNvPr id="33" name="Text Box 29">
            <a:extLst>
              <a:ext uri="{FF2B5EF4-FFF2-40B4-BE49-F238E27FC236}">
                <a16:creationId xmlns:a16="http://schemas.microsoft.com/office/drawing/2014/main" id="{181E8195-8446-7B37-2B1B-7F258E145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6" y="4481514"/>
            <a:ext cx="819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child</a:t>
            </a:r>
          </a:p>
        </p:txBody>
      </p:sp>
      <p:sp>
        <p:nvSpPr>
          <p:cNvPr id="34" name="Text Box 30">
            <a:extLst>
              <a:ext uri="{FF2B5EF4-FFF2-40B4-BE49-F238E27FC236}">
                <a16:creationId xmlns:a16="http://schemas.microsoft.com/office/drawing/2014/main" id="{95C5E20F-5FB2-3121-EB21-540A0BCBB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6" y="4410225"/>
            <a:ext cx="819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child</a:t>
            </a:r>
          </a:p>
        </p:txBody>
      </p:sp>
      <p:sp>
        <p:nvSpPr>
          <p:cNvPr id="35" name="Text Box 31">
            <a:extLst>
              <a:ext uri="{FF2B5EF4-FFF2-40B4-BE49-F238E27FC236}">
                <a16:creationId xmlns:a16="http://schemas.microsoft.com/office/drawing/2014/main" id="{C338B8DC-B620-EDF6-3284-138745705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5254070"/>
            <a:ext cx="17780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descendent</a:t>
            </a:r>
          </a:p>
        </p:txBody>
      </p:sp>
      <p:sp>
        <p:nvSpPr>
          <p:cNvPr id="36" name="Text Box 32">
            <a:extLst>
              <a:ext uri="{FF2B5EF4-FFF2-40B4-BE49-F238E27FC236}">
                <a16:creationId xmlns:a16="http://schemas.microsoft.com/office/drawing/2014/main" id="{86B8C207-2D05-052B-040E-7C2CF49E3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951" y="3640138"/>
            <a:ext cx="280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leaf (không có con)</a:t>
            </a:r>
          </a:p>
        </p:txBody>
      </p:sp>
      <p:sp>
        <p:nvSpPr>
          <p:cNvPr id="37" name="Text Box 33">
            <a:extLst>
              <a:ext uri="{FF2B5EF4-FFF2-40B4-BE49-F238E27FC236}">
                <a16:creationId xmlns:a16="http://schemas.microsoft.com/office/drawing/2014/main" id="{F110C9CE-AA26-1555-838E-D734007C0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5278438"/>
            <a:ext cx="18726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e, i, k, g, h</a:t>
            </a:r>
          </a:p>
          <a:p>
            <a:r>
              <a:rPr lang="en-US" sz="24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 lá (leaves) </a:t>
            </a:r>
          </a:p>
        </p:txBody>
      </p:sp>
      <p:sp>
        <p:nvSpPr>
          <p:cNvPr id="38" name="Text Box 34">
            <a:extLst>
              <a:ext uri="{FF2B5EF4-FFF2-40B4-BE49-F238E27FC236}">
                <a16:creationId xmlns:a16="http://schemas.microsoft.com/office/drawing/2014/main" id="{E61C7D85-5CDD-349D-80D9-63F9C7152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26" y="1890713"/>
            <a:ext cx="21820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internal node</a:t>
            </a:r>
          </a:p>
          <a:p>
            <a:r>
              <a:rPr lang="en-US" sz="24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(không là lá)</a:t>
            </a:r>
          </a:p>
        </p:txBody>
      </p:sp>
      <p:sp>
        <p:nvSpPr>
          <p:cNvPr id="39" name="Line 36">
            <a:extLst>
              <a:ext uri="{FF2B5EF4-FFF2-40B4-BE49-F238E27FC236}">
                <a16:creationId xmlns:a16="http://schemas.microsoft.com/office/drawing/2014/main" id="{3657340F-CB22-E581-06A3-D8007E180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53086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Text Box 37">
            <a:extLst>
              <a:ext uri="{FF2B5EF4-FFF2-40B4-BE49-F238E27FC236}">
                <a16:creationId xmlns:a16="http://schemas.microsoft.com/office/drawing/2014/main" id="{A86F0B6E-B97B-DCF9-3F67-5ED3A0B14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2986089"/>
            <a:ext cx="10599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sibling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220F16E-347F-855A-81E2-880A2E8D3F45}"/>
              </a:ext>
            </a:extLst>
          </p:cNvPr>
          <p:cNvSpPr txBox="1"/>
          <p:nvPr/>
        </p:nvSpPr>
        <p:spPr>
          <a:xfrm>
            <a:off x="3124200" y="62992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 thuật ngữ với cây có gốc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19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1.2. Các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ngữ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21</a:t>
            </a:fld>
            <a:endParaRPr lang="vi-VN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CF5EDF6-5D61-2F64-71BD-DAD288E205D2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" y="958055"/>
            <a:ext cx="78867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182880" algn="l" defTabSz="914354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/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nhãn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(Labeled Tree)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F7DD5-67B2-B66D-7171-3CB8DFB32667}"/>
              </a:ext>
            </a:extLst>
          </p:cNvPr>
          <p:cNvSpPr txBox="1"/>
          <p:nvPr/>
        </p:nvSpPr>
        <p:spPr>
          <a:xfrm>
            <a:off x="503598" y="1766166"/>
            <a:ext cx="6583963" cy="4701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vi-VN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 nút của cây 1 nhãn (label) hoặc 1 giá trị 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vi-VN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Nhãn của nút không phải là tên gọi của nút mà là giá trị được cất giữ trong nó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vi-VN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 dụ: Xét cây có 7 nút n1, ..., n7. Gán nhãn cho các nút: </a:t>
            </a:r>
          </a:p>
          <a:p>
            <a:pPr marL="742939" lvl="1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vi-VN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 n1 có nhãn *;</a:t>
            </a:r>
          </a:p>
          <a:p>
            <a:pPr marL="742939" lvl="1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vi-VN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 n2 có nhãn +; </a:t>
            </a:r>
          </a:p>
          <a:p>
            <a:pPr marL="742939" lvl="1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vi-VN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 n3 có nhãn -;</a:t>
            </a:r>
          </a:p>
          <a:p>
            <a:pPr marL="742939" lvl="1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vi-VN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 n4 có nhãn a;</a:t>
            </a:r>
          </a:p>
          <a:p>
            <a:pPr marL="742939" lvl="1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vi-VN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 n5 có nhãn b; </a:t>
            </a:r>
          </a:p>
          <a:p>
            <a:pPr marL="742939" lvl="1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vi-VN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 n6 có nhãn a;</a:t>
            </a:r>
          </a:p>
          <a:p>
            <a:pPr marL="742939" lvl="1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vi-VN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 n7 có nhãn c.</a:t>
            </a:r>
          </a:p>
        </p:txBody>
      </p:sp>
      <p:grpSp>
        <p:nvGrpSpPr>
          <p:cNvPr id="41" name="Nhóm 5">
            <a:extLst>
              <a:ext uri="{FF2B5EF4-FFF2-40B4-BE49-F238E27FC236}">
                <a16:creationId xmlns:a16="http://schemas.microsoft.com/office/drawing/2014/main" id="{C7A89793-1379-D1D6-2CC1-377A31619BBC}"/>
              </a:ext>
            </a:extLst>
          </p:cNvPr>
          <p:cNvGrpSpPr/>
          <p:nvPr/>
        </p:nvGrpSpPr>
        <p:grpSpPr>
          <a:xfrm>
            <a:off x="7658236" y="2193235"/>
            <a:ext cx="4220817" cy="2471530"/>
            <a:chOff x="4449417" y="3395870"/>
            <a:chExt cx="3733800" cy="210820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AF7A3CD-86A0-C888-77A4-F89CCAE24B30}"/>
                </a:ext>
              </a:extLst>
            </p:cNvPr>
            <p:cNvGrpSpPr/>
            <p:nvPr/>
          </p:nvGrpSpPr>
          <p:grpSpPr>
            <a:xfrm>
              <a:off x="6073680" y="3395870"/>
              <a:ext cx="433137" cy="406400"/>
              <a:chOff x="5029200" y="3403600"/>
              <a:chExt cx="433137" cy="406400"/>
            </a:xfrm>
          </p:grpSpPr>
          <p:sp>
            <p:nvSpPr>
              <p:cNvPr id="74" name="Oval 32">
                <a:extLst>
                  <a:ext uri="{FF2B5EF4-FFF2-40B4-BE49-F238E27FC236}">
                    <a16:creationId xmlns:a16="http://schemas.microsoft.com/office/drawing/2014/main" id="{10DA5EC2-16FD-3BC1-DFAA-52C91316C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69227B5-3A33-4963-324F-166ACB1375EF}"/>
                  </a:ext>
                </a:extLst>
              </p:cNvPr>
              <p:cNvSpPr txBox="1"/>
              <p:nvPr/>
            </p:nvSpPr>
            <p:spPr>
              <a:xfrm>
                <a:off x="5081337" y="3403600"/>
                <a:ext cx="381000" cy="26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</a:t>
                </a:r>
                <a:r>
                  <a:rPr lang="en-US" sz="1400" b="1" baseline="-25000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  <a:endParaRPr lang="en-US" sz="3200" b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FFCC4C-30D1-FF74-0DB0-5EA5DC14968F}"/>
                </a:ext>
              </a:extLst>
            </p:cNvPr>
            <p:cNvSpPr txBox="1"/>
            <p:nvPr/>
          </p:nvSpPr>
          <p:spPr>
            <a:xfrm>
              <a:off x="6506817" y="3421270"/>
              <a:ext cx="228600" cy="341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*</a:t>
              </a:r>
              <a:endParaRPr lang="en-US" b="1" i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3DCC67-240B-8EE8-D0F1-B86AE9EAF0FF}"/>
                </a:ext>
              </a:extLst>
            </p:cNvPr>
            <p:cNvSpPr txBox="1"/>
            <p:nvPr/>
          </p:nvSpPr>
          <p:spPr>
            <a:xfrm>
              <a:off x="5516217" y="4183270"/>
              <a:ext cx="228600" cy="28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+</a:t>
              </a:r>
              <a:endParaRPr lang="en-US" b="1" i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C95139-7524-DBC5-B9F7-C76FFEC0492B}"/>
                </a:ext>
              </a:extLst>
            </p:cNvPr>
            <p:cNvSpPr txBox="1"/>
            <p:nvPr/>
          </p:nvSpPr>
          <p:spPr>
            <a:xfrm>
              <a:off x="7421217" y="4107070"/>
              <a:ext cx="228600" cy="28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-</a:t>
              </a:r>
              <a:endParaRPr lang="en-US" b="1" i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56C0D7-CCB1-F3F6-E146-5E29015A9CF4}"/>
                </a:ext>
              </a:extLst>
            </p:cNvPr>
            <p:cNvSpPr txBox="1"/>
            <p:nvPr/>
          </p:nvSpPr>
          <p:spPr>
            <a:xfrm>
              <a:off x="4830417" y="5140116"/>
              <a:ext cx="228600" cy="28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</a:t>
              </a:r>
              <a:endParaRPr lang="en-US" b="1" i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E521824-5006-88A3-2156-26AC7944DC72}"/>
                </a:ext>
              </a:extLst>
            </p:cNvPr>
            <p:cNvGrpSpPr/>
            <p:nvPr/>
          </p:nvGrpSpPr>
          <p:grpSpPr>
            <a:xfrm>
              <a:off x="6964017" y="4107070"/>
              <a:ext cx="457200" cy="406400"/>
              <a:chOff x="5029200" y="3403600"/>
              <a:chExt cx="457200" cy="406400"/>
            </a:xfrm>
          </p:grpSpPr>
          <p:sp>
            <p:nvSpPr>
              <p:cNvPr id="72" name="Oval 32">
                <a:extLst>
                  <a:ext uri="{FF2B5EF4-FFF2-40B4-BE49-F238E27FC236}">
                    <a16:creationId xmlns:a16="http://schemas.microsoft.com/office/drawing/2014/main" id="{D76E1884-C78D-5BBD-A322-351822F64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994EDB7-88BC-1277-AD48-45D935ADC435}"/>
                  </a:ext>
                </a:extLst>
              </p:cNvPr>
              <p:cNvSpPr txBox="1"/>
              <p:nvPr/>
            </p:nvSpPr>
            <p:spPr>
              <a:xfrm>
                <a:off x="5105400" y="3403600"/>
                <a:ext cx="381000" cy="26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</a:t>
                </a:r>
                <a:r>
                  <a:rPr lang="en-US" sz="1400" b="1" baseline="-25000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3</a:t>
                </a:r>
                <a:endParaRPr lang="en-US" b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02B66C5-D042-ECD9-623A-AE76FD5FBD69}"/>
                </a:ext>
              </a:extLst>
            </p:cNvPr>
            <p:cNvGrpSpPr/>
            <p:nvPr/>
          </p:nvGrpSpPr>
          <p:grpSpPr>
            <a:xfrm>
              <a:off x="6506817" y="5097670"/>
              <a:ext cx="457200" cy="406400"/>
              <a:chOff x="5029200" y="3403600"/>
              <a:chExt cx="457200" cy="406400"/>
            </a:xfrm>
          </p:grpSpPr>
          <p:sp>
            <p:nvSpPr>
              <p:cNvPr id="70" name="Oval 32">
                <a:extLst>
                  <a:ext uri="{FF2B5EF4-FFF2-40B4-BE49-F238E27FC236}">
                    <a16:creationId xmlns:a16="http://schemas.microsoft.com/office/drawing/2014/main" id="{E6C803A8-7037-6C33-A515-89B522C74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226C0E8-568B-63B6-E5E6-E60F3BEA24AC}"/>
                  </a:ext>
                </a:extLst>
              </p:cNvPr>
              <p:cNvSpPr txBox="1"/>
              <p:nvPr/>
            </p:nvSpPr>
            <p:spPr>
              <a:xfrm>
                <a:off x="5081336" y="3403600"/>
                <a:ext cx="405064" cy="288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</a:t>
                </a:r>
                <a:r>
                  <a:rPr lang="en-US" sz="1600" b="1" baseline="-25000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6</a:t>
                </a:r>
                <a:endParaRPr lang="en-US" b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DBF7CB5-FCFB-AF31-0AE4-5DD0A15F9929}"/>
                </a:ext>
              </a:extLst>
            </p:cNvPr>
            <p:cNvGrpSpPr/>
            <p:nvPr/>
          </p:nvGrpSpPr>
          <p:grpSpPr>
            <a:xfrm>
              <a:off x="7497417" y="5097670"/>
              <a:ext cx="457200" cy="406400"/>
              <a:chOff x="5029200" y="3403600"/>
              <a:chExt cx="457200" cy="406400"/>
            </a:xfrm>
          </p:grpSpPr>
          <p:sp>
            <p:nvSpPr>
              <p:cNvPr id="68" name="Oval 32">
                <a:extLst>
                  <a:ext uri="{FF2B5EF4-FFF2-40B4-BE49-F238E27FC236}">
                    <a16:creationId xmlns:a16="http://schemas.microsoft.com/office/drawing/2014/main" id="{537DABED-FE80-CC52-2DD4-04CD3F866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9C369CC-9C96-6F12-AE49-78F82D343471}"/>
                  </a:ext>
                </a:extLst>
              </p:cNvPr>
              <p:cNvSpPr txBox="1"/>
              <p:nvPr/>
            </p:nvSpPr>
            <p:spPr>
              <a:xfrm>
                <a:off x="5081336" y="3403600"/>
                <a:ext cx="405064" cy="288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</a:t>
                </a:r>
                <a:r>
                  <a:rPr lang="en-US" sz="1600" b="1" baseline="-25000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7</a:t>
                </a:r>
                <a:endParaRPr lang="en-US" b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A1E72F1-B871-F7A3-4053-9354B1884898}"/>
                </a:ext>
              </a:extLst>
            </p:cNvPr>
            <p:cNvGrpSpPr/>
            <p:nvPr/>
          </p:nvGrpSpPr>
          <p:grpSpPr>
            <a:xfrm>
              <a:off x="5540280" y="5097670"/>
              <a:ext cx="433137" cy="406400"/>
              <a:chOff x="5029200" y="3403600"/>
              <a:chExt cx="433137" cy="406400"/>
            </a:xfrm>
          </p:grpSpPr>
          <p:sp>
            <p:nvSpPr>
              <p:cNvPr id="66" name="Oval 32">
                <a:extLst>
                  <a:ext uri="{FF2B5EF4-FFF2-40B4-BE49-F238E27FC236}">
                    <a16:creationId xmlns:a16="http://schemas.microsoft.com/office/drawing/2014/main" id="{665200AB-E884-4FBE-6E1D-ED5D605BC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990A068-4D29-78DE-4E38-53C696E7C07F}"/>
                  </a:ext>
                </a:extLst>
              </p:cNvPr>
              <p:cNvSpPr txBox="1"/>
              <p:nvPr/>
            </p:nvSpPr>
            <p:spPr>
              <a:xfrm>
                <a:off x="5081337" y="3403600"/>
                <a:ext cx="381000" cy="288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</a:t>
                </a:r>
                <a:r>
                  <a:rPr lang="en-US" sz="1600" b="1" baseline="-25000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5</a:t>
                </a:r>
                <a:endParaRPr lang="en-US" b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ECA6994-8B34-6B26-8470-4522BCBE97BA}"/>
                </a:ext>
              </a:extLst>
            </p:cNvPr>
            <p:cNvGrpSpPr/>
            <p:nvPr/>
          </p:nvGrpSpPr>
          <p:grpSpPr>
            <a:xfrm>
              <a:off x="4449417" y="5072270"/>
              <a:ext cx="457200" cy="406400"/>
              <a:chOff x="5029200" y="3403600"/>
              <a:chExt cx="457200" cy="406400"/>
            </a:xfrm>
          </p:grpSpPr>
          <p:sp>
            <p:nvSpPr>
              <p:cNvPr id="64" name="Oval 32">
                <a:extLst>
                  <a:ext uri="{FF2B5EF4-FFF2-40B4-BE49-F238E27FC236}">
                    <a16:creationId xmlns:a16="http://schemas.microsoft.com/office/drawing/2014/main" id="{203EEC11-A661-93C1-2A59-FD3BA231F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ED81E18-0A76-564F-EF21-76D260697276}"/>
                  </a:ext>
                </a:extLst>
              </p:cNvPr>
              <p:cNvSpPr txBox="1"/>
              <p:nvPr/>
            </p:nvSpPr>
            <p:spPr>
              <a:xfrm>
                <a:off x="5081336" y="3403600"/>
                <a:ext cx="405064" cy="26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</a:t>
                </a:r>
                <a:r>
                  <a:rPr lang="en-US" sz="1400" b="1" baseline="-25000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4</a:t>
                </a:r>
                <a:endParaRPr lang="en-US" b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35B7E16-7331-6700-B22E-FA1A7505CC8D}"/>
                </a:ext>
              </a:extLst>
            </p:cNvPr>
            <p:cNvGrpSpPr/>
            <p:nvPr/>
          </p:nvGrpSpPr>
          <p:grpSpPr>
            <a:xfrm>
              <a:off x="5083080" y="4107070"/>
              <a:ext cx="433137" cy="406400"/>
              <a:chOff x="5029200" y="3403600"/>
              <a:chExt cx="433137" cy="406400"/>
            </a:xfrm>
          </p:grpSpPr>
          <p:sp>
            <p:nvSpPr>
              <p:cNvPr id="62" name="Oval 32">
                <a:extLst>
                  <a:ext uri="{FF2B5EF4-FFF2-40B4-BE49-F238E27FC236}">
                    <a16:creationId xmlns:a16="http://schemas.microsoft.com/office/drawing/2014/main" id="{C28301F2-4D6B-840A-5EE8-B85B79A58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8FA5568-74F6-68AC-FA6C-A05D50BFC746}"/>
                  </a:ext>
                </a:extLst>
              </p:cNvPr>
              <p:cNvSpPr txBox="1"/>
              <p:nvPr/>
            </p:nvSpPr>
            <p:spPr>
              <a:xfrm>
                <a:off x="5081337" y="3403600"/>
                <a:ext cx="381000" cy="288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</a:t>
                </a:r>
                <a:r>
                  <a:rPr lang="en-US" sz="1600" b="1" baseline="-25000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  <a:endParaRPr lang="en-US" sz="3600" b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D1855F-3690-2A4A-B1EB-56DFE1157452}"/>
                </a:ext>
              </a:extLst>
            </p:cNvPr>
            <p:cNvCxnSpPr/>
            <p:nvPr/>
          </p:nvCxnSpPr>
          <p:spPr>
            <a:xfrm rot="5400000">
              <a:off x="5583033" y="3612508"/>
              <a:ext cx="423832" cy="684325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37ACCBB-4492-A8A2-EB6B-D3C558496E25}"/>
                </a:ext>
              </a:extLst>
            </p:cNvPr>
            <p:cNvCxnSpPr/>
            <p:nvPr/>
          </p:nvCxnSpPr>
          <p:spPr>
            <a:xfrm rot="16200000" flipH="1">
              <a:off x="5282959" y="4623780"/>
              <a:ext cx="643716" cy="304063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B023D9D-D310-8775-4922-198B2847C16E}"/>
                </a:ext>
              </a:extLst>
            </p:cNvPr>
            <p:cNvCxnSpPr/>
            <p:nvPr/>
          </p:nvCxnSpPr>
          <p:spPr>
            <a:xfrm rot="16200000" flipH="1">
              <a:off x="6523501" y="3662639"/>
              <a:ext cx="423832" cy="584062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7ACC7A-E5EC-9AC4-DEBB-56C96846D5BE}"/>
                </a:ext>
              </a:extLst>
            </p:cNvPr>
            <p:cNvCxnSpPr/>
            <p:nvPr/>
          </p:nvCxnSpPr>
          <p:spPr>
            <a:xfrm rot="5400000">
              <a:off x="6553559" y="4623781"/>
              <a:ext cx="643716" cy="304062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84AD4F7-7158-F49B-788E-69575447F3D8}"/>
                </a:ext>
              </a:extLst>
            </p:cNvPr>
            <p:cNvCxnSpPr/>
            <p:nvPr/>
          </p:nvCxnSpPr>
          <p:spPr>
            <a:xfrm rot="16200000" flipH="1">
              <a:off x="7221046" y="4566631"/>
              <a:ext cx="643716" cy="418362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ED3B6C-4BD7-8A3D-8DCA-DDAAE7CD7293}"/>
                </a:ext>
              </a:extLst>
            </p:cNvPr>
            <p:cNvCxnSpPr/>
            <p:nvPr/>
          </p:nvCxnSpPr>
          <p:spPr>
            <a:xfrm rot="5400000">
              <a:off x="4643901" y="4629176"/>
              <a:ext cx="677832" cy="327388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3682BFA-2EC2-0E4F-5B5A-85D713BDBE6A}"/>
                </a:ext>
              </a:extLst>
            </p:cNvPr>
            <p:cNvSpPr txBox="1"/>
            <p:nvPr/>
          </p:nvSpPr>
          <p:spPr>
            <a:xfrm>
              <a:off x="5973417" y="5140116"/>
              <a:ext cx="228600" cy="28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</a:t>
              </a:r>
              <a:endParaRPr lang="en-US" b="1" i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90CCBB1-D3BD-DC7B-32F8-912029082300}"/>
                </a:ext>
              </a:extLst>
            </p:cNvPr>
            <p:cNvSpPr txBox="1"/>
            <p:nvPr/>
          </p:nvSpPr>
          <p:spPr>
            <a:xfrm>
              <a:off x="6964017" y="5097670"/>
              <a:ext cx="228600" cy="28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</a:t>
              </a:r>
              <a:endParaRPr lang="en-US" b="1" i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F6A169-1D1C-FA4A-AD67-2203505FA2A7}"/>
                </a:ext>
              </a:extLst>
            </p:cNvPr>
            <p:cNvSpPr txBox="1"/>
            <p:nvPr/>
          </p:nvSpPr>
          <p:spPr>
            <a:xfrm>
              <a:off x="7954617" y="5140116"/>
              <a:ext cx="228600" cy="28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</a:t>
              </a:r>
              <a:endParaRPr lang="en-US" b="1" i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76" name="Hộp Văn bản 44">
            <a:extLst>
              <a:ext uri="{FF2B5EF4-FFF2-40B4-BE49-F238E27FC236}">
                <a16:creationId xmlns:a16="http://schemas.microsoft.com/office/drawing/2014/main" id="{EC8D9975-AFD9-BC08-A644-510570C43656}"/>
              </a:ext>
            </a:extLst>
          </p:cNvPr>
          <p:cNvSpPr txBox="1"/>
          <p:nvPr/>
        </p:nvSpPr>
        <p:spPr>
          <a:xfrm>
            <a:off x="7228127" y="4942980"/>
            <a:ext cx="5081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2000" i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i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thức</a:t>
            </a:r>
            <a:r>
              <a:rPr lang="vi-VN"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000" i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a+b</a:t>
            </a:r>
            <a:r>
              <a:rPr lang="en-US"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)*(a-c)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81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40218E-48FD-4F9D-A520-6BCE9CAE42A4}"/>
              </a:ext>
            </a:extLst>
          </p:cNvPr>
          <p:cNvSpPr/>
          <p:nvPr/>
        </p:nvSpPr>
        <p:spPr>
          <a:xfrm>
            <a:off x="0" y="1918798"/>
            <a:ext cx="12187575" cy="82842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ED71A7-1CB4-BBE1-5B11-5135A051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>
                <a:cs typeface="Arial" panose="020B0604020202020204" pitchFamily="34" charset="0"/>
              </a:rPr>
              <a:t>NỘI DUNG TIẾP THEO</a:t>
            </a:r>
            <a:endParaRPr lang="vi-VN" sz="3600"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42B317-3C2D-ED88-29CA-6B8D64F0B1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A75D4-3801-3083-7E80-A0BE9750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22</a:t>
            </a:fld>
            <a:endParaRPr lang="vi-VN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1AD985EC-8830-54CF-4799-1E90EF19E347}"/>
              </a:ext>
            </a:extLst>
          </p:cNvPr>
          <p:cNvSpPr txBox="1">
            <a:spLocks/>
          </p:cNvSpPr>
          <p:nvPr/>
        </p:nvSpPr>
        <p:spPr>
          <a:xfrm>
            <a:off x="412020" y="2062918"/>
            <a:ext cx="10515600" cy="1492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AFD92F9-41DD-8DCF-ADBA-7E84BE863984}"/>
              </a:ext>
            </a:extLst>
          </p:cNvPr>
          <p:cNvSpPr txBox="1">
            <a:spLocks/>
          </p:cNvSpPr>
          <p:nvPr/>
        </p:nvSpPr>
        <p:spPr>
          <a:xfrm>
            <a:off x="412020" y="1285296"/>
            <a:ext cx="10515600" cy="633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tuần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endParaRPr lang="en-US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64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2</a:t>
            </a:r>
            <a:r>
              <a:rPr lang="vi-VN" sz="3600"/>
              <a:t>. </a:t>
            </a:r>
            <a:r>
              <a:rPr lang="en-US" sz="3600"/>
              <a:t>CÂY NHỊ PHÂN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dirty="0"/>
              <a:t>2.1.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23</a:t>
            </a:fld>
            <a:endParaRPr lang="vi-VN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A4949F8-A37D-51F8-F01A-F900F218BFD8}"/>
              </a:ext>
            </a:extLst>
          </p:cNvPr>
          <p:cNvSpPr txBox="1">
            <a:spLocks/>
          </p:cNvSpPr>
          <p:nvPr/>
        </p:nvSpPr>
        <p:spPr>
          <a:xfrm>
            <a:off x="495871" y="1308963"/>
            <a:ext cx="10082165" cy="4351338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(Binary Tree):  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ây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mà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 con</a:t>
            </a:r>
          </a:p>
          <a:p>
            <a:pPr lvl="1">
              <a:lnSpc>
                <a:spcPct val="150000"/>
              </a:lnSpc>
            </a:pPr>
            <a:r>
              <a:rPr lang="vi-VN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</a:t>
            </a:r>
            <a:r>
              <a:rPr lang="en-US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 </a:t>
            </a:r>
            <a:r>
              <a:rPr lang="en-US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ỗi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hoặc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là: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SzPct val="75000"/>
            </a:pPr>
            <a:r>
              <a:rPr lang="vi-VN" sz="2400" b="1" dirty="0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r>
              <a:rPr lang="en-US" sz="2400" b="1" dirty="0" err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hông</a:t>
            </a:r>
            <a:r>
              <a:rPr lang="en-US" sz="2400" b="1" dirty="0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400" b="1" dirty="0">
                <a:solidFill>
                  <a:srgbClr val="800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</a:t>
            </a:r>
          </a:p>
          <a:p>
            <a:pPr lvl="2">
              <a:lnSpc>
                <a:spcPct val="150000"/>
              </a:lnSpc>
              <a:buClr>
                <a:schemeClr val="tx1"/>
              </a:buClr>
              <a:buSzPct val="75000"/>
            </a:pPr>
            <a:r>
              <a:rPr lang="vi-VN" sz="2400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US" sz="2400" b="1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hỉ</a:t>
            </a:r>
            <a:r>
              <a:rPr lang="en-US" sz="2400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400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400" b="1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endParaRPr lang="en-US" sz="2400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SzPct val="75000"/>
            </a:pPr>
            <a:r>
              <a:rPr lang="vi-VN" sz="24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US" sz="24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hỉ</a:t>
            </a:r>
            <a:r>
              <a:rPr lang="en-US" sz="24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4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4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endParaRPr lang="en-US" sz="2400" b="1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  <a:buSzPct val="75000"/>
            </a:pPr>
            <a:r>
              <a:rPr lang="vi-VN" sz="24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US" sz="24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</a:t>
            </a:r>
            <a:r>
              <a:rPr lang="en-US" sz="2400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r>
              <a:rPr lang="en-US" sz="24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 </a:t>
            </a:r>
            <a:r>
              <a:rPr lang="en-US" sz="2400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0D5E3491-51DC-BBD9-DE84-DF0356859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1932" y="2884176"/>
            <a:ext cx="471948" cy="390144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Line 7">
            <a:extLst>
              <a:ext uri="{FF2B5EF4-FFF2-40B4-BE49-F238E27FC236}">
                <a16:creationId xmlns:a16="http://schemas.microsoft.com/office/drawing/2014/main" id="{1305C1B0-0707-4B5E-C9EE-DC623030AC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3067" y="3225552"/>
            <a:ext cx="1297858" cy="195072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A49D2939-8DBA-9773-4EE9-836189D6366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4888" y="3225552"/>
            <a:ext cx="1179871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0E5530A7-2B9C-C2CE-7687-BBE37F42F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0112" y="3371856"/>
            <a:ext cx="471948" cy="390144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DB2BD07B-38BE-EAB8-3033-352B93DC6C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8164" y="3713232"/>
            <a:ext cx="530942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Line 11">
            <a:extLst>
              <a:ext uri="{FF2B5EF4-FFF2-40B4-BE49-F238E27FC236}">
                <a16:creationId xmlns:a16="http://schemas.microsoft.com/office/drawing/2014/main" id="{F9B31DDD-1AFF-962C-4B2B-1AEB1B11F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3067" y="3713232"/>
            <a:ext cx="471948" cy="34137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Oval 12">
            <a:extLst>
              <a:ext uri="{FF2B5EF4-FFF2-40B4-BE49-F238E27FC236}">
                <a16:creationId xmlns:a16="http://schemas.microsoft.com/office/drawing/2014/main" id="{6D09A4D9-2099-56A4-CA26-FBE01B41F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4758" y="3371856"/>
            <a:ext cx="471948" cy="390144"/>
          </a:xfrm>
          <a:prstGeom prst="ellipse">
            <a:avLst/>
          </a:prstGeom>
          <a:solidFill>
            <a:srgbClr val="0000CC"/>
          </a:solidFill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Line 13">
            <a:extLst>
              <a:ext uri="{FF2B5EF4-FFF2-40B4-BE49-F238E27FC236}">
                <a16:creationId xmlns:a16="http://schemas.microsoft.com/office/drawing/2014/main" id="{D74C0F85-C797-B1FA-3202-0365C690A4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09791" y="3713232"/>
            <a:ext cx="353961" cy="29260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Line 14">
            <a:extLst>
              <a:ext uri="{FF2B5EF4-FFF2-40B4-BE49-F238E27FC236}">
                <a16:creationId xmlns:a16="http://schemas.microsoft.com/office/drawing/2014/main" id="{31A7DD75-0C5D-3800-5316-1971004D3C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7712" y="3713232"/>
            <a:ext cx="294968" cy="29260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Oval 16">
            <a:extLst>
              <a:ext uri="{FF2B5EF4-FFF2-40B4-BE49-F238E27FC236}">
                <a16:creationId xmlns:a16="http://schemas.microsoft.com/office/drawing/2014/main" id="{4C390272-6CA0-C497-0EC2-AEE3BCDE1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203" y="3957072"/>
            <a:ext cx="471948" cy="390144"/>
          </a:xfrm>
          <a:prstGeom prst="ellipse">
            <a:avLst/>
          </a:prstGeom>
          <a:solidFill>
            <a:srgbClr val="FF66CC"/>
          </a:solidFill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Line 17">
            <a:extLst>
              <a:ext uri="{FF2B5EF4-FFF2-40B4-BE49-F238E27FC236}">
                <a16:creationId xmlns:a16="http://schemas.microsoft.com/office/drawing/2014/main" id="{25805EF5-6D67-99A4-CED2-AEDE6B380A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8229" y="4298448"/>
            <a:ext cx="294968" cy="29260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Line 18">
            <a:extLst>
              <a:ext uri="{FF2B5EF4-FFF2-40B4-BE49-F238E27FC236}">
                <a16:creationId xmlns:a16="http://schemas.microsoft.com/office/drawing/2014/main" id="{139A3192-012F-7E08-B408-E146BDE5C3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8164" y="4347216"/>
            <a:ext cx="235974" cy="29260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Oval 20">
            <a:extLst>
              <a:ext uri="{FF2B5EF4-FFF2-40B4-BE49-F238E27FC236}">
                <a16:creationId xmlns:a16="http://schemas.microsoft.com/office/drawing/2014/main" id="{89B9E74F-09FD-FFEA-0110-F6DA53074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022" y="4005840"/>
            <a:ext cx="471948" cy="390144"/>
          </a:xfrm>
          <a:prstGeom prst="ellipse">
            <a:avLst/>
          </a:prstGeom>
          <a:solidFill>
            <a:srgbClr val="339966"/>
          </a:solidFill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Line 21">
            <a:extLst>
              <a:ext uri="{FF2B5EF4-FFF2-40B4-BE49-F238E27FC236}">
                <a16:creationId xmlns:a16="http://schemas.microsoft.com/office/drawing/2014/main" id="{58A2140D-90D1-330A-50D2-F505D269C3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8036" y="4347216"/>
            <a:ext cx="176981" cy="29260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Line 22">
            <a:extLst>
              <a:ext uri="{FF2B5EF4-FFF2-40B4-BE49-F238E27FC236}">
                <a16:creationId xmlns:a16="http://schemas.microsoft.com/office/drawing/2014/main" id="{FEA3213B-19E7-0F78-AA2E-AE21163DC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8977" y="4347216"/>
            <a:ext cx="235974" cy="29260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Oval 24">
            <a:extLst>
              <a:ext uri="{FF2B5EF4-FFF2-40B4-BE49-F238E27FC236}">
                <a16:creationId xmlns:a16="http://schemas.microsoft.com/office/drawing/2014/main" id="{DDF5C2F4-4E47-55F1-9C36-7C48EBBB7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5829" y="4005840"/>
            <a:ext cx="471948" cy="390144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Line 25">
            <a:extLst>
              <a:ext uri="{FF2B5EF4-FFF2-40B4-BE49-F238E27FC236}">
                <a16:creationId xmlns:a16="http://schemas.microsoft.com/office/drawing/2014/main" id="{9002FDF6-BBB3-6D87-2A5A-C2BCFE8C5D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0862" y="4347216"/>
            <a:ext cx="353961" cy="29260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Line 26">
            <a:extLst>
              <a:ext uri="{FF2B5EF4-FFF2-40B4-BE49-F238E27FC236}">
                <a16:creationId xmlns:a16="http://schemas.microsoft.com/office/drawing/2014/main" id="{70C6E1CA-3418-B514-5C1B-B1205A253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8783" y="4347216"/>
            <a:ext cx="235974" cy="29260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Oval 28">
            <a:extLst>
              <a:ext uri="{FF2B5EF4-FFF2-40B4-BE49-F238E27FC236}">
                <a16:creationId xmlns:a16="http://schemas.microsoft.com/office/drawing/2014/main" id="{5B7476C7-4245-7902-9001-F04923E53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158" y="4639824"/>
            <a:ext cx="471948" cy="390144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Line 29">
            <a:extLst>
              <a:ext uri="{FF2B5EF4-FFF2-40B4-BE49-F238E27FC236}">
                <a16:creationId xmlns:a16="http://schemas.microsoft.com/office/drawing/2014/main" id="{ADA7EC7A-52BF-EAC1-10AC-44EB5EF151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7159" y="5029968"/>
            <a:ext cx="117987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Line 30">
            <a:extLst>
              <a:ext uri="{FF2B5EF4-FFF2-40B4-BE49-F238E27FC236}">
                <a16:creationId xmlns:a16="http://schemas.microsoft.com/office/drawing/2014/main" id="{7A0F221A-6801-4FA4-5452-6896FC2CB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1120" y="5029968"/>
            <a:ext cx="117987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Oval 32">
            <a:extLst>
              <a:ext uri="{FF2B5EF4-FFF2-40B4-BE49-F238E27FC236}">
                <a16:creationId xmlns:a16="http://schemas.microsoft.com/office/drawing/2014/main" id="{BCE75749-3687-FF67-D3E5-F94305084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054" y="4639824"/>
            <a:ext cx="471948" cy="390144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Line 33">
            <a:extLst>
              <a:ext uri="{FF2B5EF4-FFF2-40B4-BE49-F238E27FC236}">
                <a16:creationId xmlns:a16="http://schemas.microsoft.com/office/drawing/2014/main" id="{D54AF750-5097-C69D-672C-507ADBE80A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0049" y="5029968"/>
            <a:ext cx="117987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Line 34">
            <a:extLst>
              <a:ext uri="{FF2B5EF4-FFF2-40B4-BE49-F238E27FC236}">
                <a16:creationId xmlns:a16="http://schemas.microsoft.com/office/drawing/2014/main" id="{864A5921-C4F3-2883-620C-3217B84D6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5017" y="5029968"/>
            <a:ext cx="117987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Oval 36">
            <a:extLst>
              <a:ext uri="{FF2B5EF4-FFF2-40B4-BE49-F238E27FC236}">
                <a16:creationId xmlns:a16="http://schemas.microsoft.com/office/drawing/2014/main" id="{B023E2B0-6561-0677-720B-07214F8CA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87" y="4639824"/>
            <a:ext cx="471948" cy="390144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Line 37">
            <a:extLst>
              <a:ext uri="{FF2B5EF4-FFF2-40B4-BE49-F238E27FC236}">
                <a16:creationId xmlns:a16="http://schemas.microsoft.com/office/drawing/2014/main" id="{D06C48ED-4695-8E66-97CF-7777562966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3881" y="5029968"/>
            <a:ext cx="117987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Line 38">
            <a:extLst>
              <a:ext uri="{FF2B5EF4-FFF2-40B4-BE49-F238E27FC236}">
                <a16:creationId xmlns:a16="http://schemas.microsoft.com/office/drawing/2014/main" id="{367E74FB-1CC0-1071-446E-DBC74BF32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8849" y="5029968"/>
            <a:ext cx="117987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Oval 40">
            <a:extLst>
              <a:ext uri="{FF2B5EF4-FFF2-40B4-BE49-F238E27FC236}">
                <a16:creationId xmlns:a16="http://schemas.microsoft.com/office/drawing/2014/main" id="{5EAFD34E-5723-8F64-A0A6-1A7FA7ED6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7777" y="4639824"/>
            <a:ext cx="471948" cy="390144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Line 41">
            <a:extLst>
              <a:ext uri="{FF2B5EF4-FFF2-40B4-BE49-F238E27FC236}">
                <a16:creationId xmlns:a16="http://schemas.microsoft.com/office/drawing/2014/main" id="{279A5A6B-F535-9C78-D4A9-064D189482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86771" y="5029968"/>
            <a:ext cx="117987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Line 42">
            <a:extLst>
              <a:ext uri="{FF2B5EF4-FFF2-40B4-BE49-F238E27FC236}">
                <a16:creationId xmlns:a16="http://schemas.microsoft.com/office/drawing/2014/main" id="{FF33BABC-F087-C27B-437D-462DEC661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9481739" y="5029968"/>
            <a:ext cx="117987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Oval 44">
            <a:extLst>
              <a:ext uri="{FF2B5EF4-FFF2-40B4-BE49-F238E27FC236}">
                <a16:creationId xmlns:a16="http://schemas.microsoft.com/office/drawing/2014/main" id="{4FF172B0-4C7B-2E37-F369-7B37F2987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4693" y="4005840"/>
            <a:ext cx="471948" cy="390144"/>
          </a:xfrm>
          <a:prstGeom prst="ellipse">
            <a:avLst/>
          </a:prstGeom>
          <a:solidFill>
            <a:srgbClr val="990099"/>
          </a:solidFill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Line 45">
            <a:extLst>
              <a:ext uri="{FF2B5EF4-FFF2-40B4-BE49-F238E27FC236}">
                <a16:creationId xmlns:a16="http://schemas.microsoft.com/office/drawing/2014/main" id="{797CC0AF-71EA-6261-D355-30FB9DB080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53688" y="4395984"/>
            <a:ext cx="117987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Line 46">
            <a:extLst>
              <a:ext uri="{FF2B5EF4-FFF2-40B4-BE49-F238E27FC236}">
                <a16:creationId xmlns:a16="http://schemas.microsoft.com/office/drawing/2014/main" id="{424EAC81-B2D4-9BE5-576C-891CA934C5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48655" y="4395984"/>
            <a:ext cx="117987" cy="24384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Line 47">
            <a:extLst>
              <a:ext uri="{FF2B5EF4-FFF2-40B4-BE49-F238E27FC236}">
                <a16:creationId xmlns:a16="http://schemas.microsoft.com/office/drawing/2014/main" id="{D08B46B7-8106-3963-7CFA-6D26E69B2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9236" y="4542288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Line 48">
            <a:extLst>
              <a:ext uri="{FF2B5EF4-FFF2-40B4-BE49-F238E27FC236}">
                <a16:creationId xmlns:a16="http://schemas.microsoft.com/office/drawing/2014/main" id="{0446B798-E8CC-FE77-2455-B0D23568D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8165" y="5225040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Line 49">
            <a:extLst>
              <a:ext uri="{FF2B5EF4-FFF2-40B4-BE49-F238E27FC236}">
                <a16:creationId xmlns:a16="http://schemas.microsoft.com/office/drawing/2014/main" id="{A6F8B0BD-3BE9-42E6-73F6-2630E03A9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055" y="5225040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Line 50">
            <a:extLst>
              <a:ext uri="{FF2B5EF4-FFF2-40B4-BE49-F238E27FC236}">
                <a16:creationId xmlns:a16="http://schemas.microsoft.com/office/drawing/2014/main" id="{15A09045-368D-8B0E-14F4-8E09AE611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4888" y="5225040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DA73D679-B86A-6C5F-6C1A-DAB1739B8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27778" y="5225040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Line 52">
            <a:extLst>
              <a:ext uri="{FF2B5EF4-FFF2-40B4-BE49-F238E27FC236}">
                <a16:creationId xmlns:a16="http://schemas.microsoft.com/office/drawing/2014/main" id="{9A0E5D2B-603E-409A-9D8D-B21A77EF687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94694" y="4591056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Line 53">
            <a:extLst>
              <a:ext uri="{FF2B5EF4-FFF2-40B4-BE49-F238E27FC236}">
                <a16:creationId xmlns:a16="http://schemas.microsoft.com/office/drawing/2014/main" id="{50DC4605-4720-A829-1A02-F39D53D993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75959" y="4591056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Line 54">
            <a:extLst>
              <a:ext uri="{FF2B5EF4-FFF2-40B4-BE49-F238E27FC236}">
                <a16:creationId xmlns:a16="http://schemas.microsoft.com/office/drawing/2014/main" id="{C3F6F62B-8EB5-6A3B-FBFA-5CC85F0264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60113" y="5225040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Line 55">
            <a:extLst>
              <a:ext uri="{FF2B5EF4-FFF2-40B4-BE49-F238E27FC236}">
                <a16:creationId xmlns:a16="http://schemas.microsoft.com/office/drawing/2014/main" id="{48663CC6-040F-A2B6-6F8A-0C59D255FB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4010" y="5225040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Line 56">
            <a:extLst>
              <a:ext uri="{FF2B5EF4-FFF2-40B4-BE49-F238E27FC236}">
                <a16:creationId xmlns:a16="http://schemas.microsoft.com/office/drawing/2014/main" id="{E5D286C8-CE26-3E6B-AF3F-4336F1548C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37842" y="5225040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Line 57">
            <a:extLst>
              <a:ext uri="{FF2B5EF4-FFF2-40B4-BE49-F238E27FC236}">
                <a16:creationId xmlns:a16="http://schemas.microsoft.com/office/drawing/2014/main" id="{CBDEE841-4CA1-C97E-1212-A46A0A0B40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40733" y="5225040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" name="Line 58">
            <a:extLst>
              <a:ext uri="{FF2B5EF4-FFF2-40B4-BE49-F238E27FC236}">
                <a16:creationId xmlns:a16="http://schemas.microsoft.com/office/drawing/2014/main" id="{21D508C5-5662-0464-BE80-BAAD83F454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07649" y="4591056"/>
            <a:ext cx="117987" cy="9753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C3FEC8-D1DE-E532-5244-B3C2DC3A08C3}"/>
              </a:ext>
            </a:extLst>
          </p:cNvPr>
          <p:cNvSpPr txBox="1"/>
          <p:nvPr/>
        </p:nvSpPr>
        <p:spPr>
          <a:xfrm>
            <a:off x="4024835" y="2807976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 </a:t>
            </a:r>
            <a:r>
              <a:rPr lang="en-US" sz="2000" b="1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endParaRPr lang="en-US" sz="2000" b="1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D55276-C7C4-3B56-14C6-D371F08F917B}"/>
              </a:ext>
            </a:extLst>
          </p:cNvPr>
          <p:cNvSpPr txBox="1"/>
          <p:nvPr/>
        </p:nvSpPr>
        <p:spPr>
          <a:xfrm>
            <a:off x="10501835" y="2884176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 phải</a:t>
            </a:r>
          </a:p>
        </p:txBody>
      </p:sp>
      <p:sp>
        <p:nvSpPr>
          <p:cNvPr id="66" name="Down Arrow 53">
            <a:extLst>
              <a:ext uri="{FF2B5EF4-FFF2-40B4-BE49-F238E27FC236}">
                <a16:creationId xmlns:a16="http://schemas.microsoft.com/office/drawing/2014/main" id="{108CB0E6-5A54-6D1B-A30C-F93261BFFE29}"/>
              </a:ext>
            </a:extLst>
          </p:cNvPr>
          <p:cNvSpPr/>
          <p:nvPr/>
        </p:nvSpPr>
        <p:spPr>
          <a:xfrm rot="4310443">
            <a:off x="10061810" y="2967412"/>
            <a:ext cx="227637" cy="772336"/>
          </a:xfrm>
          <a:prstGeom prst="down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Down Arrow 54">
            <a:extLst>
              <a:ext uri="{FF2B5EF4-FFF2-40B4-BE49-F238E27FC236}">
                <a16:creationId xmlns:a16="http://schemas.microsoft.com/office/drawing/2014/main" id="{7E707CBF-6D3D-C7EC-3F95-E11801092A8A}"/>
              </a:ext>
            </a:extLst>
          </p:cNvPr>
          <p:cNvSpPr/>
          <p:nvPr/>
        </p:nvSpPr>
        <p:spPr>
          <a:xfrm rot="17449005">
            <a:off x="5472402" y="2854650"/>
            <a:ext cx="228600" cy="833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674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2</a:t>
            </a:r>
            <a:r>
              <a:rPr lang="vi-VN" sz="3600"/>
              <a:t>. </a:t>
            </a:r>
            <a:r>
              <a:rPr lang="en-US" sz="3600"/>
              <a:t>CÂY NHỊ PHÂN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dirty="0"/>
              <a:t>2.2.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24</a:t>
            </a:fld>
            <a:endParaRPr lang="vi-V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B5107E0-6DCE-3693-1723-560F18FCCE27}"/>
              </a:ext>
            </a:extLst>
          </p:cNvPr>
          <p:cNvSpPr txBox="1">
            <a:spLocks noChangeArrowheads="1"/>
          </p:cNvSpPr>
          <p:nvPr/>
        </p:nvSpPr>
        <p:spPr>
          <a:xfrm>
            <a:off x="502700" y="1308601"/>
            <a:ext cx="10984450" cy="2308996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CA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CA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CA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đầy</a:t>
            </a:r>
            <a:r>
              <a:rPr lang="en-CA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đủ</a:t>
            </a:r>
            <a:r>
              <a:rPr lang="en-CA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(Full Binary Trees): 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CA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ây</a:t>
            </a:r>
            <a:r>
              <a:rPr lang="en-CA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CA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CA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thoả</a:t>
            </a:r>
            <a:r>
              <a:rPr lang="en-CA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mãn</a:t>
            </a:r>
            <a:endParaRPr lang="en-CA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ỗi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lá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đều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cùng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endParaRPr lang="en-CA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ác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CA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đúng</a:t>
            </a:r>
            <a:r>
              <a:rPr lang="en-CA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 con</a:t>
            </a:r>
          </a:p>
        </p:txBody>
      </p:sp>
      <p:sp>
        <p:nvSpPr>
          <p:cNvPr id="4" name="Line 8">
            <a:extLst>
              <a:ext uri="{FF2B5EF4-FFF2-40B4-BE49-F238E27FC236}">
                <a16:creationId xmlns:a16="http://schemas.microsoft.com/office/drawing/2014/main" id="{A0CA5FC3-5050-E370-4810-829F206AA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2231" y="4782320"/>
            <a:ext cx="304800" cy="30480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Oval 12">
            <a:extLst>
              <a:ext uri="{FF2B5EF4-FFF2-40B4-BE49-F238E27FC236}">
                <a16:creationId xmlns:a16="http://schemas.microsoft.com/office/drawing/2014/main" id="{07E88EA3-3D89-2AD5-D1B6-129BAE745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431" y="3740920"/>
            <a:ext cx="433137" cy="406400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Line 13">
            <a:extLst>
              <a:ext uri="{FF2B5EF4-FFF2-40B4-BE49-F238E27FC236}">
                <a16:creationId xmlns:a16="http://schemas.microsoft.com/office/drawing/2014/main" id="{B269D3E3-4E39-66ED-779E-126CA76A3F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96162" y="4045720"/>
            <a:ext cx="483269" cy="35560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9AF9F4AB-923B-940A-F61C-05A60618C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0430" y="4045720"/>
            <a:ext cx="533400" cy="43180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Oval 24">
            <a:extLst>
              <a:ext uri="{FF2B5EF4-FFF2-40B4-BE49-F238E27FC236}">
                <a16:creationId xmlns:a16="http://schemas.microsoft.com/office/drawing/2014/main" id="{BAB977A1-1E7D-F8D0-ACB6-BE4B8E39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310" y="4401320"/>
            <a:ext cx="433137" cy="406400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Line 25">
            <a:extLst>
              <a:ext uri="{FF2B5EF4-FFF2-40B4-BE49-F238E27FC236}">
                <a16:creationId xmlns:a16="http://schemas.microsoft.com/office/drawing/2014/main" id="{FD82684A-A607-38C3-589D-CB898118D4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599" y="4756920"/>
            <a:ext cx="324853" cy="30480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Oval 32">
            <a:extLst>
              <a:ext uri="{FF2B5EF4-FFF2-40B4-BE49-F238E27FC236}">
                <a16:creationId xmlns:a16="http://schemas.microsoft.com/office/drawing/2014/main" id="{DD679CA4-A322-F4CB-AA43-59B657929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431" y="5087120"/>
            <a:ext cx="433137" cy="406400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Oval 36">
            <a:extLst>
              <a:ext uri="{FF2B5EF4-FFF2-40B4-BE49-F238E27FC236}">
                <a16:creationId xmlns:a16="http://schemas.microsoft.com/office/drawing/2014/main" id="{33F872FB-5787-7BB9-5515-B70EC2BCB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031" y="5061720"/>
            <a:ext cx="433137" cy="406400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44">
            <a:extLst>
              <a:ext uri="{FF2B5EF4-FFF2-40B4-BE49-F238E27FC236}">
                <a16:creationId xmlns:a16="http://schemas.microsoft.com/office/drawing/2014/main" id="{33FDEEF7-33D4-A021-7C3C-1259A6DEC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431" y="4452120"/>
            <a:ext cx="433137" cy="406400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B3D6377D-2439-0B86-0BDC-E6328CE5F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0294" y="4807720"/>
            <a:ext cx="304800" cy="30480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25">
            <a:extLst>
              <a:ext uri="{FF2B5EF4-FFF2-40B4-BE49-F238E27FC236}">
                <a16:creationId xmlns:a16="http://schemas.microsoft.com/office/drawing/2014/main" id="{C2A377B9-4364-C802-FF99-A3E3C988C8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48662" y="4782320"/>
            <a:ext cx="324853" cy="30480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Oval 32">
            <a:extLst>
              <a:ext uri="{FF2B5EF4-FFF2-40B4-BE49-F238E27FC236}">
                <a16:creationId xmlns:a16="http://schemas.microsoft.com/office/drawing/2014/main" id="{30358D5F-AFB4-5683-6A89-376627835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494" y="5112520"/>
            <a:ext cx="433137" cy="406400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Oval 36">
            <a:extLst>
              <a:ext uri="{FF2B5EF4-FFF2-40B4-BE49-F238E27FC236}">
                <a16:creationId xmlns:a16="http://schemas.microsoft.com/office/drawing/2014/main" id="{8A5F48E2-F9D0-7BF0-F664-0FB8738F9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094" y="5087120"/>
            <a:ext cx="433137" cy="406400"/>
          </a:xfrm>
          <a:prstGeom prst="ellipse">
            <a:avLst/>
          </a:prstGeom>
          <a:noFill/>
          <a:ln w="25400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549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7" y="112543"/>
            <a:ext cx="12024729" cy="436098"/>
          </a:xfrm>
        </p:spPr>
        <p:txBody>
          <a:bodyPr>
            <a:normAutofit fontScale="90000"/>
          </a:bodyPr>
          <a:lstStyle/>
          <a:p>
            <a:r>
              <a:rPr lang="en-US" sz="3600"/>
              <a:t>2</a:t>
            </a:r>
            <a:r>
              <a:rPr lang="vi-VN" sz="3600"/>
              <a:t>. </a:t>
            </a:r>
            <a:r>
              <a:rPr lang="en-US" sz="3600"/>
              <a:t>CÂY NHỊ PHÂN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321" y="1032510"/>
            <a:ext cx="12025980" cy="4938713"/>
          </a:xfrm>
        </p:spPr>
        <p:txBody>
          <a:bodyPr/>
          <a:lstStyle/>
          <a:p>
            <a:r>
              <a:rPr lang="en-US" sz="2800" b="1" dirty="0"/>
              <a:t>2.3.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628" y="6492875"/>
            <a:ext cx="2864749" cy="365125"/>
          </a:xfrm>
        </p:spPr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25</a:t>
            </a:fld>
            <a:endParaRPr lang="vi-V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B5107E0-6DCE-3693-1723-560F18FCCE27}"/>
              </a:ext>
            </a:extLst>
          </p:cNvPr>
          <p:cNvSpPr txBox="1">
            <a:spLocks noChangeArrowheads="1"/>
          </p:cNvSpPr>
          <p:nvPr/>
        </p:nvSpPr>
        <p:spPr>
          <a:xfrm>
            <a:off x="325315" y="1372290"/>
            <a:ext cx="11658599" cy="4525963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vi-VN" sz="23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nhị phân hoàn chỉnh (Complete Binary Trees):  </a:t>
            </a:r>
            <a:r>
              <a:rPr lang="vi-VN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nhị phân độ sâu n thoả mãn: </a:t>
            </a:r>
          </a:p>
          <a:p>
            <a:pPr lvl="1">
              <a:lnSpc>
                <a:spcPct val="130000"/>
              </a:lnSpc>
              <a:buSzPct val="100000"/>
            </a:pPr>
            <a:r>
              <a:rPr lang="vi-VN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 cây nhị phân đầy đủ nếu không tính đến các nút ở độ sâu n, và </a:t>
            </a:r>
          </a:p>
          <a:p>
            <a:pPr lvl="1">
              <a:lnSpc>
                <a:spcPct val="130000"/>
              </a:lnSpc>
              <a:buSzPct val="100000"/>
            </a:pPr>
            <a:r>
              <a:rPr lang="vi-VN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Tất cả các nút ở độ sâu n là lệch sang trái nhất có thể được. </a:t>
            </a:r>
          </a:p>
          <a:p>
            <a:pPr>
              <a:lnSpc>
                <a:spcPct val="130000"/>
              </a:lnSpc>
            </a:pPr>
            <a:r>
              <a:rPr lang="vi-VN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nhị phân hoàn chỉnh độ sâu n có số lượng nút nằm trong khoảng từ 2</a:t>
            </a:r>
            <a:r>
              <a:rPr lang="vi-VN" sz="2300" baseline="30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n-1</a:t>
            </a:r>
            <a:r>
              <a:rPr lang="vi-VN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đến 2</a:t>
            </a:r>
            <a:r>
              <a:rPr lang="vi-VN" sz="2300" baseline="30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vi-VN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- 1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A62FAE-D363-EF18-DF17-BD3C8597F7C1}"/>
              </a:ext>
            </a:extLst>
          </p:cNvPr>
          <p:cNvSpPr txBox="1"/>
          <p:nvPr/>
        </p:nvSpPr>
        <p:spPr>
          <a:xfrm>
            <a:off x="4339597" y="6032084"/>
            <a:ext cx="405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</a:t>
            </a:r>
            <a:r>
              <a:rPr lang="en-US" i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i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i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hoàn</a:t>
            </a:r>
            <a:r>
              <a:rPr lang="en-US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i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chỉnh</a:t>
            </a:r>
            <a:endParaRPr lang="en-US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F3FD98E-3298-BBDB-0E2A-598B9ADD66C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586596" y="4365904"/>
            <a:ext cx="3558502" cy="1599024"/>
          </a:xfrm>
          <a:prstGeom prst="rect">
            <a:avLst/>
          </a:prstGeom>
          <a:noFill/>
          <a:ln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350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2</a:t>
            </a:r>
            <a:r>
              <a:rPr lang="vi-VN" sz="3600"/>
              <a:t>. </a:t>
            </a:r>
            <a:r>
              <a:rPr lang="en-US" sz="3600"/>
              <a:t>CÂY NHỊ PHÂN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/>
              <a:t>2.4. </a:t>
            </a:r>
            <a:r>
              <a:rPr lang="vi-VN"/>
              <a:t>Cây nhị phân cân đối </a:t>
            </a: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26</a:t>
            </a:fld>
            <a:endParaRPr lang="vi-V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B5107E0-6DCE-3693-1723-560F18FCCE27}"/>
              </a:ext>
            </a:extLst>
          </p:cNvPr>
          <p:cNvSpPr txBox="1">
            <a:spLocks noChangeArrowheads="1"/>
          </p:cNvSpPr>
          <p:nvPr/>
        </p:nvSpPr>
        <p:spPr>
          <a:xfrm>
            <a:off x="499274" y="1370264"/>
            <a:ext cx="10764362" cy="4525963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vi-VN" sz="23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nhị phân được gọi là cân đối (balanced) </a:t>
            </a:r>
            <a:r>
              <a:rPr lang="vi-VN" sz="23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nếu chiều cao của cây con trái và chiều cao của cây con phải chênh l</a:t>
            </a:r>
            <a:r>
              <a:rPr lang="en-US" sz="23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ệ</a:t>
            </a:r>
            <a:r>
              <a:rPr lang="vi-VN" sz="23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 nhau không quá 1 đơn vị</a:t>
            </a:r>
          </a:p>
          <a:p>
            <a:pPr>
              <a:lnSpc>
                <a:spcPct val="130000"/>
              </a:lnSpc>
            </a:pPr>
            <a:r>
              <a:rPr lang="vi-VN" sz="23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 xét: </a:t>
            </a:r>
          </a:p>
          <a:p>
            <a:pPr lvl="1">
              <a:lnSpc>
                <a:spcPct val="130000"/>
              </a:lnSpc>
            </a:pPr>
            <a:r>
              <a:rPr lang="vi-VN" sz="23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Nếu cây nhị phân là đầy đủ thì nó là hoàn chỉnh</a:t>
            </a:r>
          </a:p>
          <a:p>
            <a:pPr lvl="1">
              <a:lnSpc>
                <a:spcPct val="130000"/>
              </a:lnSpc>
            </a:pPr>
            <a:r>
              <a:rPr lang="vi-VN" sz="23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Nếu cây nhị phân là hoàn chỉnh thì nó là cân đối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88BB1-0CFD-D666-51AD-DE95191B38E7}"/>
              </a:ext>
            </a:extLst>
          </p:cNvPr>
          <p:cNvSpPr txBox="1"/>
          <p:nvPr/>
        </p:nvSpPr>
        <p:spPr>
          <a:xfrm>
            <a:off x="499274" y="4050557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300" b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</a:t>
            </a:r>
            <a:r>
              <a:rPr lang="en-US" sz="23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300" b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</a:t>
            </a:r>
            <a:r>
              <a:rPr lang="en-US" sz="23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34753AF-6B36-D384-5409-FCC94312A13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43919" y="4050557"/>
            <a:ext cx="6698369" cy="2697566"/>
          </a:xfrm>
          <a:prstGeom prst="rect">
            <a:avLst/>
          </a:prstGeom>
          <a:noFill/>
          <a:ln/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F6A1FA2B-43E9-6137-3B52-12A11F7355B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72238" y="4294874"/>
            <a:ext cx="31242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Tx/>
              <a:buAutoNum type="arabicPeriod"/>
              <a:tabLst>
                <a:tab pos="514350" algn="l"/>
              </a:tabLst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</a:t>
            </a:r>
            <a:r>
              <a:rPr lang="en-US" err="1"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nào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đầy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đủ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  <a:p>
            <a:pPr marL="285750" indent="-285750">
              <a:lnSpc>
                <a:spcPts val="2800"/>
              </a:lnSpc>
              <a:buFontTx/>
              <a:buAutoNum type="arabicPeriod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hoàn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chỉnh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  <a:p>
            <a:pPr marL="285750" indent="-285750">
              <a:lnSpc>
                <a:spcPts val="2800"/>
              </a:lnSpc>
              <a:buFontTx/>
              <a:buAutoNum type="arabicPeriod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nào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cân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đối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15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Chương</a:t>
            </a:r>
            <a:r>
              <a:rPr lang="en-US" dirty="0"/>
              <a:t> 6- </a:t>
            </a:r>
            <a:r>
              <a:rPr lang="en-US" dirty="0" err="1"/>
              <a:t>Cây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6550497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err="1"/>
              <a:t>Bài</a:t>
            </a:r>
            <a:r>
              <a:rPr lang="en-US" sz="2800" b="0" dirty="0"/>
              <a:t> 2. Cấu </a:t>
            </a:r>
            <a:r>
              <a:rPr lang="en-US" sz="2800" b="0" dirty="0" err="1"/>
              <a:t>trúc</a:t>
            </a:r>
            <a:r>
              <a:rPr lang="en-US" sz="2800" b="0" dirty="0"/>
              <a:t> </a:t>
            </a:r>
            <a:r>
              <a:rPr lang="en-US" sz="2800" b="0" dirty="0" err="1"/>
              <a:t>dữ</a:t>
            </a:r>
            <a:r>
              <a:rPr lang="en-US" sz="2800" b="0" dirty="0"/>
              <a:t> </a:t>
            </a:r>
            <a:r>
              <a:rPr lang="en-US" sz="2800" b="0" dirty="0" err="1"/>
              <a:t>liệu</a:t>
            </a:r>
            <a:r>
              <a:rPr lang="en-US" sz="2800" b="0" dirty="0"/>
              <a:t> </a:t>
            </a:r>
            <a:r>
              <a:rPr lang="en-US" sz="2800" b="0" dirty="0" err="1"/>
              <a:t>biểu</a:t>
            </a:r>
            <a:r>
              <a:rPr lang="en-US" sz="2800" b="0" dirty="0"/>
              <a:t> </a:t>
            </a:r>
            <a:r>
              <a:rPr lang="en-US" sz="2800" b="0" dirty="0" err="1"/>
              <a:t>diễn</a:t>
            </a:r>
            <a:r>
              <a:rPr lang="en-US" sz="2800" b="0" dirty="0"/>
              <a:t> </a:t>
            </a:r>
            <a:r>
              <a:rPr lang="en-US" sz="2800" b="0" dirty="0" err="1"/>
              <a:t>cây</a:t>
            </a:r>
            <a:r>
              <a:rPr lang="en-US" sz="2800" b="0" dirty="0"/>
              <a:t>, </a:t>
            </a:r>
            <a:r>
              <a:rPr lang="en-US" sz="2800" b="0" dirty="0" err="1"/>
              <a:t>duyệt</a:t>
            </a:r>
            <a:r>
              <a:rPr lang="en-US" sz="2800" b="0" dirty="0"/>
              <a:t> </a:t>
            </a:r>
            <a:r>
              <a:rPr lang="en-US" sz="2800" b="0" dirty="0" err="1"/>
              <a:t>cây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05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DDB13-C82B-EA37-5D8F-FDB03C2A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MỤC TIÊU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600200"/>
            <a:ext cx="11515725" cy="4371023"/>
          </a:xfrm>
          <a:prstGeom prst="rect">
            <a:avLst/>
          </a:prstGeom>
        </p:spPr>
        <p:txBody>
          <a:bodyPr/>
          <a:lstStyle/>
          <a:p>
            <a:pPr marL="365760" indent="-36576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sz="2600" dirty="0" err="1">
                <a:solidFill>
                  <a:schemeClr val="accent1"/>
                </a:solidFill>
                <a:cs typeface="Arial" panose="020B0604020202020204" pitchFamily="34" charset="0"/>
              </a:rPr>
              <a:t>Hiểu</a:t>
            </a:r>
            <a:r>
              <a:rPr lang="en-US" sz="26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 panose="020B0604020202020204" pitchFamily="34" charset="0"/>
              </a:rPr>
              <a:t>được</a:t>
            </a:r>
            <a:r>
              <a:rPr lang="en-US" sz="26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 panose="020B0604020202020204" pitchFamily="34" charset="0"/>
              </a:rPr>
              <a:t>khái</a:t>
            </a:r>
            <a:r>
              <a:rPr lang="en-US" sz="26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 panose="020B0604020202020204" pitchFamily="34" charset="0"/>
              </a:rPr>
              <a:t>niệm</a:t>
            </a:r>
            <a:r>
              <a:rPr lang="en-US" sz="26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duyệt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cây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theo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thứ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tự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trước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,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sau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và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giữa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</a:p>
          <a:p>
            <a:pPr marL="365760" indent="-36576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sz="2600" dirty="0" err="1">
                <a:solidFill>
                  <a:schemeClr val="accent1"/>
                </a:solidFill>
                <a:cs typeface="Arial" panose="020B0604020202020204" pitchFamily="34" charset="0"/>
              </a:rPr>
              <a:t>Cài</a:t>
            </a:r>
            <a:r>
              <a:rPr lang="en-US" sz="26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 panose="020B0604020202020204" pitchFamily="34" charset="0"/>
              </a:rPr>
              <a:t>đặt</a:t>
            </a:r>
            <a:r>
              <a:rPr lang="en-US" sz="26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 panose="020B0604020202020204" pitchFamily="34" charset="0"/>
              </a:rPr>
              <a:t>được</a:t>
            </a:r>
            <a:r>
              <a:rPr lang="en-US" sz="26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cấu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trúc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dữ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liệu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biểu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diễn</a:t>
            </a:r>
            <a:r>
              <a:rPr 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 panose="020B0604020202020204" pitchFamily="34" charset="0"/>
              </a:rPr>
              <a:t>cây</a:t>
            </a:r>
            <a:endParaRPr lang="en-US" sz="26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5B4C123-9ED0-4A51-7EAB-BE06DB5836ED}"/>
              </a:ext>
            </a:extLst>
          </p:cNvPr>
          <p:cNvSpPr txBox="1">
            <a:spLocks/>
          </p:cNvSpPr>
          <p:nvPr/>
        </p:nvSpPr>
        <p:spPr>
          <a:xfrm>
            <a:off x="297181" y="1006469"/>
            <a:ext cx="7315673" cy="4572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vi-VN" sz="2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Sau bài học này, người học có thể:</a:t>
            </a:r>
          </a:p>
        </p:txBody>
      </p:sp>
    </p:spTree>
    <p:extLst>
      <p:ext uri="{BB962C8B-B14F-4D97-AF65-F5344CB8AC3E}">
        <p14:creationId xmlns:p14="http://schemas.microsoft.com/office/powerpoint/2010/main" val="389749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40218E-48FD-4F9D-A520-6BCE9CAE42A4}"/>
              </a:ext>
            </a:extLst>
          </p:cNvPr>
          <p:cNvSpPr/>
          <p:nvPr/>
        </p:nvSpPr>
        <p:spPr>
          <a:xfrm>
            <a:off x="4425" y="1139394"/>
            <a:ext cx="12187575" cy="267522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ED71A7-1CB4-BBE1-5B11-5135A051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>
                <a:cs typeface="Arial" panose="020B0604020202020204" pitchFamily="34" charset="0"/>
              </a:rPr>
              <a:t>NỘI DUNG TIẾP THEO</a:t>
            </a:r>
            <a:endParaRPr lang="vi-VN" sz="3600"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A0E69A-0C77-9462-4DA5-4DE6337F4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A75D4-3801-3083-7E80-A0BE9750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29</a:t>
            </a:fld>
            <a:endParaRPr lang="vi-VN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1AD985EC-8830-54CF-4799-1E90EF19E347}"/>
              </a:ext>
            </a:extLst>
          </p:cNvPr>
          <p:cNvSpPr txBox="1">
            <a:spLocks/>
          </p:cNvSpPr>
          <p:nvPr/>
        </p:nvSpPr>
        <p:spPr>
          <a:xfrm>
            <a:off x="449571" y="3972557"/>
            <a:ext cx="10515600" cy="1492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2.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Duyệt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cây</a:t>
            </a:r>
            <a:endParaRPr lang="en-US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AFD92F9-41DD-8DCF-ADBA-7E84BE863984}"/>
              </a:ext>
            </a:extLst>
          </p:cNvPr>
          <p:cNvSpPr txBox="1">
            <a:spLocks/>
          </p:cNvSpPr>
          <p:nvPr/>
        </p:nvSpPr>
        <p:spPr>
          <a:xfrm>
            <a:off x="412020" y="1183698"/>
            <a:ext cx="10515600" cy="2480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Cấu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1.1.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mảng</a:t>
            </a: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1.2.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danh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sách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</a:p>
          <a:p>
            <a:pPr lvl="1">
              <a:lnSpc>
                <a:spcPct val="130000"/>
              </a:lnSpc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1.3.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cận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algn="r">
              <a:lnSpc>
                <a:spcPct val="130000"/>
              </a:lnSpc>
            </a:pPr>
            <a:r>
              <a:rPr lang="en-US" sz="2800" dirty="0"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sz="2800" dirty="0"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sz="280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30000"/>
              </a:lnSpc>
            </a:pPr>
            <a:endParaRPr lang="en-US" b="1" dirty="0"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b="1" dirty="0"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71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Chương</a:t>
            </a:r>
            <a:r>
              <a:rPr lang="en-US" dirty="0"/>
              <a:t> 6- </a:t>
            </a:r>
            <a:r>
              <a:rPr lang="en-US" dirty="0" err="1"/>
              <a:t>Cây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121997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err="1"/>
              <a:t>Bài</a:t>
            </a:r>
            <a:r>
              <a:rPr lang="en-US" sz="2800" b="0" dirty="0"/>
              <a:t> 1. Định </a:t>
            </a:r>
            <a:r>
              <a:rPr lang="en-US" sz="2800" b="0" dirty="0" err="1"/>
              <a:t>nghĩa</a:t>
            </a:r>
            <a:r>
              <a:rPr lang="en-US" sz="2800" b="0" dirty="0"/>
              <a:t> </a:t>
            </a:r>
            <a:r>
              <a:rPr lang="en-US" sz="2800" b="0" dirty="0" err="1"/>
              <a:t>và</a:t>
            </a:r>
            <a:r>
              <a:rPr lang="en-US" sz="2800" b="0" dirty="0"/>
              <a:t>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khái</a:t>
            </a:r>
            <a:r>
              <a:rPr lang="en-US" sz="2800" b="0" dirty="0"/>
              <a:t> </a:t>
            </a:r>
            <a:r>
              <a:rPr lang="en-US" sz="2800" b="0" dirty="0" err="1"/>
              <a:t>niệm</a:t>
            </a:r>
            <a:r>
              <a:rPr lang="en-US" sz="2800" b="0" dirty="0"/>
              <a:t> </a:t>
            </a:r>
            <a:r>
              <a:rPr lang="en-US" sz="2800" b="0" dirty="0" err="1"/>
              <a:t>chung</a:t>
            </a:r>
            <a:r>
              <a:rPr lang="en-US" sz="2800" b="0" dirty="0"/>
              <a:t>, </a:t>
            </a:r>
            <a:r>
              <a:rPr lang="en-US" sz="2800" b="0" dirty="0" err="1"/>
              <a:t>cây</a:t>
            </a:r>
            <a:r>
              <a:rPr lang="en-US" sz="2800" b="0" dirty="0"/>
              <a:t> </a:t>
            </a:r>
            <a:r>
              <a:rPr lang="en-US" sz="2800" b="0" dirty="0" err="1"/>
              <a:t>nhị</a:t>
            </a:r>
            <a:r>
              <a:rPr lang="en-US" sz="2800" b="0" dirty="0"/>
              <a:t> </a:t>
            </a:r>
            <a:r>
              <a:rPr lang="en-US" sz="2800" b="0" dirty="0" err="1"/>
              <a:t>phân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1. </a:t>
            </a:r>
            <a:r>
              <a:rPr lang="en-US" sz="3600" dirty="0">
                <a:cs typeface="Arial" panose="020B0604020202020204" pitchFamily="34" charset="0"/>
              </a:rPr>
              <a:t>CẤU TRÚC DỮ LIỆU BIỂU DIỄN CÂY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>
                <a:cs typeface="Arial" panose="020B0604020202020204" pitchFamily="34" charset="0"/>
              </a:rPr>
              <a:t>1.1. Biểu </a:t>
            </a:r>
            <a:r>
              <a:rPr lang="en-US" sz="2600" dirty="0" err="1">
                <a:cs typeface="Arial" panose="020B0604020202020204" pitchFamily="34" charset="0"/>
              </a:rPr>
              <a:t>diễn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cây</a:t>
            </a:r>
            <a:r>
              <a:rPr lang="en-US" sz="2600" dirty="0">
                <a:cs typeface="Arial" panose="020B0604020202020204" pitchFamily="34" charset="0"/>
              </a:rPr>
              <a:t> bằng mảng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30</a:t>
            </a:fld>
            <a:endParaRPr lang="vi-V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7492DA-30EE-EFC7-EC86-A17468FF72A9}"/>
              </a:ext>
            </a:extLst>
          </p:cNvPr>
          <p:cNvSpPr txBox="1">
            <a:spLocks/>
          </p:cNvSpPr>
          <p:nvPr/>
        </p:nvSpPr>
        <p:spPr>
          <a:xfrm>
            <a:off x="603598" y="1448223"/>
            <a:ext cx="10784838" cy="4769694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 sử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là cây với các nút đặt tên là 1, 2, . . . ,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274320" algn="just">
              <a:lnSpc>
                <a:spcPct val="125000"/>
              </a:lnSpc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 diễn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: </a:t>
            </a:r>
          </a:p>
          <a:p>
            <a:pPr marL="640080" lvl="1" algn="just">
              <a:lnSpc>
                <a:spcPct val="125000"/>
              </a:lnSpc>
              <a:buSzPct val="115000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danh sách tuyến tính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trong đó mỗi phần tử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] chứa </a:t>
            </a:r>
            <a:r>
              <a:rPr lang="vi-VN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 trỏ đến cha của nút </a:t>
            </a:r>
            <a:r>
              <a:rPr lang="vi-VN" i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i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640080" lvl="1" algn="just">
              <a:lnSpc>
                <a:spcPct val="125000"/>
              </a:lnSpc>
              <a:buSzPct val="115000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Gốc của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có thể phân biệt bởi con trỏ rỗng. </a:t>
            </a:r>
          </a:p>
          <a:p>
            <a:pPr marL="640080" lvl="1" algn="just">
              <a:lnSpc>
                <a:spcPct val="125000"/>
              </a:lnSpc>
              <a:buSzPct val="115000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] =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nếu nút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là cha của nút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pPr marL="182880" lvl="1" indent="0" algn="just">
              <a:lnSpc>
                <a:spcPct val="125000"/>
              </a:lnSpc>
              <a:buNone/>
            </a:pP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] = 0 nếu nút 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là gốc.</a:t>
            </a:r>
          </a:p>
          <a:p>
            <a:pPr marL="640080" lvl="1" algn="just">
              <a:lnSpc>
                <a:spcPct val="125000"/>
              </a:lnSpc>
              <a:buSzPct val="115000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thao tác </a:t>
            </a:r>
            <a:r>
              <a:rPr lang="vi-VN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parent 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trả về cha của một nút</a:t>
            </a:r>
          </a:p>
          <a:p>
            <a:pPr marL="274320" algn="just">
              <a:lnSpc>
                <a:spcPct val="125000"/>
              </a:lnSpc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 biểu diễn này dựa trên cơ sở là mỗi nút của cây (ngoại trừ gốc) đều có duy nhất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cha. </a:t>
            </a:r>
          </a:p>
          <a:p>
            <a:pPr lvl="1" algn="just"/>
            <a:endParaRPr lang="vi-VN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869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1. </a:t>
            </a:r>
            <a:r>
              <a:rPr lang="en-US" sz="3600" dirty="0">
                <a:cs typeface="Arial" panose="020B0604020202020204" pitchFamily="34" charset="0"/>
              </a:rPr>
              <a:t>CẤU TRÚC DỮ LIỆU BIỂU DIỄN CÂY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>
                <a:cs typeface="Arial" panose="020B0604020202020204" pitchFamily="34" charset="0"/>
              </a:rPr>
              <a:t>1.1. Biểu </a:t>
            </a:r>
            <a:r>
              <a:rPr lang="en-US" sz="2600" dirty="0" err="1">
                <a:cs typeface="Arial" panose="020B0604020202020204" pitchFamily="34" charset="0"/>
              </a:rPr>
              <a:t>diễn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cây</a:t>
            </a:r>
            <a:r>
              <a:rPr lang="en-US" sz="2600" dirty="0">
                <a:cs typeface="Arial" panose="020B0604020202020204" pitchFamily="34" charset="0"/>
              </a:rPr>
              <a:t> bằng mảng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31</a:t>
            </a:fld>
            <a:endParaRPr lang="vi-V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3DC33C-3678-360B-8C82-4BA0F99944BD}"/>
              </a:ext>
            </a:extLst>
          </p:cNvPr>
          <p:cNvSpPr txBox="1">
            <a:spLocks/>
          </p:cNvSpPr>
          <p:nvPr/>
        </p:nvSpPr>
        <p:spPr>
          <a:xfrm>
            <a:off x="603504" y="1448223"/>
            <a:ext cx="11400816" cy="4769694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algn="just">
              <a:spcAft>
                <a:spcPts val="600"/>
              </a:spcAft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 cách biểu diễn này </a:t>
            </a:r>
            <a:r>
              <a:rPr lang="vi-VN" sz="24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của 1 nút có thể xác định trong </a:t>
            </a:r>
            <a:r>
              <a:rPr lang="vi-VN" sz="24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 gian hằng số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endParaRPr lang="vi-VN" sz="24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30000"/>
              </a:lnSpc>
              <a:buClr>
                <a:srgbClr val="002060"/>
              </a:buClr>
            </a:pPr>
            <a:r>
              <a:rPr lang="vi-VN" sz="24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Đường đi từ 1 nút đến tổ tiên 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(kể cả đến gốc) : 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n ← </a:t>
            </a: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parent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(n) ← </a:t>
            </a: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parent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parent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(n)) ← ... </a:t>
            </a:r>
          </a:p>
          <a:p>
            <a:pPr algn="just">
              <a:lnSpc>
                <a:spcPct val="130000"/>
              </a:lnSpc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 thể dùng thêm mảng L[i] để hỗ trợ việc ghi nhận nhãn cho các nút,</a:t>
            </a:r>
          </a:p>
          <a:p>
            <a:pPr algn="just">
              <a:lnSpc>
                <a:spcPct val="130000"/>
              </a:lnSpc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hoặc biến mỗi phần tử A[i] thành </a:t>
            </a:r>
            <a:r>
              <a:rPr lang="vi-VN" sz="24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 ghi 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 </a:t>
            </a:r>
            <a:r>
              <a:rPr lang="vi-VN" sz="24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 trường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640080" lvl="1" algn="just">
              <a:lnSpc>
                <a:spcPct val="130000"/>
              </a:lnSpc>
              <a:buSzPct val="115000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 nguyên ghi nhận cha 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40080" lvl="1" algn="just">
              <a:lnSpc>
                <a:spcPct val="130000"/>
              </a:lnSpc>
              <a:buSzPct val="115000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nhãn.</a:t>
            </a:r>
          </a:p>
          <a:p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74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1. </a:t>
            </a:r>
            <a:r>
              <a:rPr lang="en-US" sz="3600" dirty="0">
                <a:cs typeface="Arial" panose="020B0604020202020204" pitchFamily="34" charset="0"/>
              </a:rPr>
              <a:t>CẤU TRÚC DỮ LIỆU BIỂU DIỄN CÂY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>
                <a:cs typeface="Arial" panose="020B0604020202020204" pitchFamily="34" charset="0"/>
              </a:rPr>
              <a:t>1.1. Biểu </a:t>
            </a:r>
            <a:r>
              <a:rPr lang="en-US" sz="2600" dirty="0" err="1">
                <a:cs typeface="Arial" panose="020B0604020202020204" pitchFamily="34" charset="0"/>
              </a:rPr>
              <a:t>diễn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cây</a:t>
            </a:r>
            <a:r>
              <a:rPr lang="en-US" sz="2600" dirty="0">
                <a:cs typeface="Arial" panose="020B0604020202020204" pitchFamily="34" charset="0"/>
              </a:rPr>
              <a:t> bằng mảng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32</a:t>
            </a:fld>
            <a:endParaRPr lang="vi-V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26364E-967A-BB78-4B9D-43EAE5E681A3}"/>
              </a:ext>
            </a:extLst>
          </p:cNvPr>
          <p:cNvSpPr txBox="1">
            <a:spLocks/>
          </p:cNvSpPr>
          <p:nvPr/>
        </p:nvSpPr>
        <p:spPr>
          <a:xfrm>
            <a:off x="754133" y="1535424"/>
            <a:ext cx="10209276" cy="504214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 dụ</a:t>
            </a:r>
          </a:p>
          <a:p>
            <a:endParaRPr lang="vi-V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</a:t>
            </a:r>
            <a:endParaRPr lang="vi-VN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n-US" sz="20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vi-VN" sz="20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74320" indent="-228600" algn="just">
              <a:lnSpc>
                <a:spcPct val="120000"/>
              </a:lnSpc>
              <a:spcBef>
                <a:spcPts val="600"/>
              </a:spcBef>
              <a:buClr>
                <a:srgbClr val="002060"/>
              </a:buClr>
              <a:buSzPct val="110000"/>
              <a:buFont typeface="Arial" panose="020B0604020202020204" pitchFamily="34" charset="0"/>
              <a:buChar char="•"/>
            </a:pPr>
            <a:r>
              <a:rPr lang="vi-VN" sz="2200" b="1" i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Hạn chế: 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 dùng con trỏ cha không thích hợp cho các thao tác với con. </a:t>
            </a:r>
          </a:p>
          <a:p>
            <a:pPr marL="274320" indent="-228600" algn="just">
              <a:lnSpc>
                <a:spcPct val="120000"/>
              </a:lnSpc>
              <a:buSzPct val="110000"/>
              <a:buFont typeface="Arial" panose="020B0604020202020204" pitchFamily="34" charset="0"/>
              <a:buChar char="•"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 nút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mất </a:t>
            </a:r>
            <a:r>
              <a:rPr lang="vi-VN" sz="22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 thời gian 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 xác định các </a:t>
            </a:r>
            <a:r>
              <a:rPr lang="vi-VN" sz="22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 của </a:t>
            </a:r>
            <a:r>
              <a:rPr lang="vi-VN" sz="2200" i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vi-VN" sz="22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 cao của </a:t>
            </a:r>
            <a:r>
              <a:rPr lang="vi-VN" sz="2200" i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274320" indent="-228600" algn="just">
              <a:lnSpc>
                <a:spcPct val="140000"/>
              </a:lnSpc>
              <a:buSzPct val="110000"/>
              <a:buFont typeface="Arial" panose="020B0604020202020204" pitchFamily="34" charset="0"/>
              <a:buChar char="•"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 cho thứ tự của các nút con → </a:t>
            </a: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leftmost_child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và </a:t>
            </a: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right_sibling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là không xác định </a:t>
            </a: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→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cách biểu diễn này chỉ dùng trong một số trường hợp nhất định.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7FF129-199D-819F-2A7E-ED3494ACA7B2}"/>
              </a:ext>
            </a:extLst>
          </p:cNvPr>
          <p:cNvGraphicFramePr>
            <a:graphicFrameLocks noGrp="1"/>
          </p:cNvGraphicFramePr>
          <p:nvPr/>
        </p:nvGraphicFramePr>
        <p:xfrm>
          <a:off x="2938418" y="4378109"/>
          <a:ext cx="6096000" cy="365760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0         1        1        2          2       3         6         6         6        3     </a:t>
                      </a:r>
                    </a:p>
                  </a:txBody>
                  <a:tcPr>
                    <a:lnL w="28575" cmpd="sng">
                      <a:solidFill>
                        <a:srgbClr val="0000CC"/>
                      </a:solidFill>
                      <a:prstDash val="solid"/>
                    </a:lnL>
                    <a:lnR w="28575" cmpd="sng">
                      <a:solidFill>
                        <a:srgbClr val="0000CC"/>
                      </a:solidFill>
                      <a:prstDash val="solid"/>
                    </a:lnR>
                    <a:lnT w="28575" cmpd="sng">
                      <a:solidFill>
                        <a:srgbClr val="0000CC"/>
                      </a:solidFill>
                      <a:prstDash val="solid"/>
                    </a:lnT>
                    <a:lnB w="28575" cmpd="sng">
                      <a:solidFill>
                        <a:srgbClr val="0000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236819E-1D14-D4D8-9AAC-F46D173AA321}"/>
              </a:ext>
            </a:extLst>
          </p:cNvPr>
          <p:cNvGrpSpPr/>
          <p:nvPr/>
        </p:nvGrpSpPr>
        <p:grpSpPr>
          <a:xfrm>
            <a:off x="4563654" y="1535424"/>
            <a:ext cx="3045653" cy="2667000"/>
            <a:chOff x="2733810" y="1295400"/>
            <a:chExt cx="3426359" cy="28956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C25140-BE15-E6F5-1022-A95C467840DC}"/>
                </a:ext>
              </a:extLst>
            </p:cNvPr>
            <p:cNvGrpSpPr/>
            <p:nvPr/>
          </p:nvGrpSpPr>
          <p:grpSpPr>
            <a:xfrm>
              <a:off x="4279232" y="1295400"/>
              <a:ext cx="433137" cy="406400"/>
              <a:chOff x="5017169" y="3403600"/>
              <a:chExt cx="433137" cy="406400"/>
            </a:xfrm>
          </p:grpSpPr>
          <p:sp>
            <p:nvSpPr>
              <p:cNvPr id="47" name="Oval 32">
                <a:extLst>
                  <a:ext uri="{FF2B5EF4-FFF2-40B4-BE49-F238E27FC236}">
                    <a16:creationId xmlns:a16="http://schemas.microsoft.com/office/drawing/2014/main" id="{13360C7F-A279-9DE5-7707-E442F84D0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169" y="3403600"/>
                <a:ext cx="433137" cy="406400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B5AF2B-CA2B-B618-A62E-2204C016D6F1}"/>
                  </a:ext>
                </a:extLst>
              </p:cNvPr>
              <p:cNvSpPr txBox="1"/>
              <p:nvPr/>
            </p:nvSpPr>
            <p:spPr>
              <a:xfrm>
                <a:off x="5043237" y="3439722"/>
                <a:ext cx="381000" cy="33415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00CC"/>
                    </a:solidFill>
                    <a:cs typeface="Times New Roman" pitchFamily="18" charset="0"/>
                  </a:rPr>
                  <a:t>1</a:t>
                </a:r>
                <a:endParaRPr lang="en-US" sz="3200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FD13429-05FE-FF8D-9479-AD6BC92143D2}"/>
                </a:ext>
              </a:extLst>
            </p:cNvPr>
            <p:cNvGrpSpPr/>
            <p:nvPr/>
          </p:nvGrpSpPr>
          <p:grpSpPr>
            <a:xfrm>
              <a:off x="5193632" y="2006600"/>
              <a:ext cx="433137" cy="406400"/>
              <a:chOff x="5041232" y="3403600"/>
              <a:chExt cx="433137" cy="406400"/>
            </a:xfrm>
          </p:grpSpPr>
          <p:sp>
            <p:nvSpPr>
              <p:cNvPr id="45" name="Oval 32">
                <a:extLst>
                  <a:ext uri="{FF2B5EF4-FFF2-40B4-BE49-F238E27FC236}">
                    <a16:creationId xmlns:a16="http://schemas.microsoft.com/office/drawing/2014/main" id="{4E2D12E1-8741-AF74-ABBE-895A7B8C7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1232" y="3403600"/>
                <a:ext cx="433137" cy="406400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CDF17B7-4A74-6EFF-2446-2A25E477D0B7}"/>
                  </a:ext>
                </a:extLst>
              </p:cNvPr>
              <p:cNvSpPr txBox="1"/>
              <p:nvPr/>
            </p:nvSpPr>
            <p:spPr>
              <a:xfrm>
                <a:off x="5067300" y="3439722"/>
                <a:ext cx="381000" cy="33415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00CC"/>
                    </a:solidFill>
                    <a:cs typeface="Times New Roman" pitchFamily="18" charset="0"/>
                  </a:rPr>
                  <a:t>3</a:t>
                </a:r>
                <a:endParaRPr lang="en-US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BCDE59-8421-AAFC-9C27-D3A5B028CE30}"/>
                </a:ext>
              </a:extLst>
            </p:cNvPr>
            <p:cNvGrpSpPr/>
            <p:nvPr/>
          </p:nvGrpSpPr>
          <p:grpSpPr>
            <a:xfrm>
              <a:off x="4724400" y="2997200"/>
              <a:ext cx="433137" cy="406400"/>
              <a:chOff x="5029200" y="3403600"/>
              <a:chExt cx="433137" cy="406400"/>
            </a:xfrm>
          </p:grpSpPr>
          <p:sp>
            <p:nvSpPr>
              <p:cNvPr id="43" name="Oval 32">
                <a:extLst>
                  <a:ext uri="{FF2B5EF4-FFF2-40B4-BE49-F238E27FC236}">
                    <a16:creationId xmlns:a16="http://schemas.microsoft.com/office/drawing/2014/main" id="{6852453C-9EF0-9EFD-38D1-EB4738E1D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8A1726-0FDD-E54D-8199-BCDAA7C0990F}"/>
                  </a:ext>
                </a:extLst>
              </p:cNvPr>
              <p:cNvSpPr txBox="1"/>
              <p:nvPr/>
            </p:nvSpPr>
            <p:spPr>
              <a:xfrm>
                <a:off x="5051626" y="3403600"/>
                <a:ext cx="405064" cy="36757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00CC"/>
                    </a:solidFill>
                    <a:cs typeface="Times New Roman" pitchFamily="18" charset="0"/>
                  </a:rPr>
                  <a:t>6</a:t>
                </a:r>
                <a:endParaRPr lang="en-US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BB7C35C-9B2E-5EB6-BE88-3B945C485E09}"/>
                </a:ext>
              </a:extLst>
            </p:cNvPr>
            <p:cNvGrpSpPr/>
            <p:nvPr/>
          </p:nvGrpSpPr>
          <p:grpSpPr>
            <a:xfrm>
              <a:off x="5727032" y="2997200"/>
              <a:ext cx="433137" cy="406400"/>
              <a:chOff x="5041232" y="3403600"/>
              <a:chExt cx="433137" cy="406400"/>
            </a:xfrm>
          </p:grpSpPr>
          <p:sp>
            <p:nvSpPr>
              <p:cNvPr id="41" name="Oval 32">
                <a:extLst>
                  <a:ext uri="{FF2B5EF4-FFF2-40B4-BE49-F238E27FC236}">
                    <a16:creationId xmlns:a16="http://schemas.microsoft.com/office/drawing/2014/main" id="{EB72B5D9-864D-5C00-DF02-D6382F3EF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1232" y="3403600"/>
                <a:ext cx="433137" cy="406400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1EA0F6-C831-647C-A6D7-60EFE0837581}"/>
                  </a:ext>
                </a:extLst>
              </p:cNvPr>
              <p:cNvSpPr txBox="1"/>
              <p:nvPr/>
            </p:nvSpPr>
            <p:spPr>
              <a:xfrm>
                <a:off x="5055269" y="3416958"/>
                <a:ext cx="419100" cy="30074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baseline="-25000" dirty="0">
                    <a:solidFill>
                      <a:srgbClr val="0000CC"/>
                    </a:solidFill>
                    <a:cs typeface="Times New Roman" pitchFamily="18" charset="0"/>
                  </a:rPr>
                  <a:t>10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9021C34-C66A-1635-9C90-6C9BC397D4B7}"/>
                </a:ext>
              </a:extLst>
            </p:cNvPr>
            <p:cNvGrpSpPr/>
            <p:nvPr/>
          </p:nvGrpSpPr>
          <p:grpSpPr>
            <a:xfrm>
              <a:off x="3757863" y="2997200"/>
              <a:ext cx="433137" cy="406400"/>
              <a:chOff x="5029200" y="3403600"/>
              <a:chExt cx="433137" cy="406400"/>
            </a:xfrm>
          </p:grpSpPr>
          <p:sp>
            <p:nvSpPr>
              <p:cNvPr id="39" name="Oval 32">
                <a:extLst>
                  <a:ext uri="{FF2B5EF4-FFF2-40B4-BE49-F238E27FC236}">
                    <a16:creationId xmlns:a16="http://schemas.microsoft.com/office/drawing/2014/main" id="{FDC2A53E-4836-C869-212A-0935DC81C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FBB009-3F76-4211-12B2-99E1CBBF1A1C}"/>
                  </a:ext>
                </a:extLst>
              </p:cNvPr>
              <p:cNvSpPr txBox="1"/>
              <p:nvPr/>
            </p:nvSpPr>
            <p:spPr>
              <a:xfrm>
                <a:off x="5081154" y="3430931"/>
                <a:ext cx="381000" cy="36757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00CC"/>
                    </a:solidFill>
                    <a:cs typeface="Times New Roman" pitchFamily="18" charset="0"/>
                  </a:rPr>
                  <a:t>5</a:t>
                </a:r>
                <a:endParaRPr lang="en-US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0E6D43-5879-4AB3-9C1D-7D90ADDCEB1C}"/>
                </a:ext>
              </a:extLst>
            </p:cNvPr>
            <p:cNvGrpSpPr/>
            <p:nvPr/>
          </p:nvGrpSpPr>
          <p:grpSpPr>
            <a:xfrm>
              <a:off x="2733810" y="2981660"/>
              <a:ext cx="442527" cy="406400"/>
              <a:chOff x="5019810" y="3362660"/>
              <a:chExt cx="442527" cy="406400"/>
            </a:xfrm>
          </p:grpSpPr>
          <p:sp>
            <p:nvSpPr>
              <p:cNvPr id="37" name="Oval 32">
                <a:extLst>
                  <a:ext uri="{FF2B5EF4-FFF2-40B4-BE49-F238E27FC236}">
                    <a16:creationId xmlns:a16="http://schemas.microsoft.com/office/drawing/2014/main" id="{44C2C870-D006-15F0-5E09-F0A543A7B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362660"/>
                <a:ext cx="433137" cy="406400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B344C08-343E-3C8D-44BA-FD1785E86654}"/>
                  </a:ext>
                </a:extLst>
              </p:cNvPr>
              <p:cNvSpPr txBox="1"/>
              <p:nvPr/>
            </p:nvSpPr>
            <p:spPr>
              <a:xfrm>
                <a:off x="5019810" y="3404402"/>
                <a:ext cx="405064" cy="31745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dirty="0">
                    <a:solidFill>
                      <a:srgbClr val="0000CC"/>
                    </a:solidFill>
                    <a:cs typeface="Times New Roman" pitchFamily="18" charset="0"/>
                  </a:rPr>
                  <a:t>4</a:t>
                </a:r>
                <a:endParaRPr lang="en-US" sz="1300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60BB73-FA73-2C58-097A-CF6DEDC473FF}"/>
                </a:ext>
              </a:extLst>
            </p:cNvPr>
            <p:cNvGrpSpPr/>
            <p:nvPr/>
          </p:nvGrpSpPr>
          <p:grpSpPr>
            <a:xfrm>
              <a:off x="3300663" y="2006600"/>
              <a:ext cx="433137" cy="406400"/>
              <a:chOff x="5029200" y="3403600"/>
              <a:chExt cx="433137" cy="406400"/>
            </a:xfrm>
          </p:grpSpPr>
          <p:sp>
            <p:nvSpPr>
              <p:cNvPr id="35" name="Oval 32">
                <a:extLst>
                  <a:ext uri="{FF2B5EF4-FFF2-40B4-BE49-F238E27FC236}">
                    <a16:creationId xmlns:a16="http://schemas.microsoft.com/office/drawing/2014/main" id="{F915932D-8707-8EAD-D689-01473E8EA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ACE2F56-515B-0D4B-ED40-BE7B0D22724E}"/>
                  </a:ext>
                </a:extLst>
              </p:cNvPr>
              <p:cNvSpPr txBox="1"/>
              <p:nvPr/>
            </p:nvSpPr>
            <p:spPr>
              <a:xfrm>
                <a:off x="5073581" y="3438116"/>
                <a:ext cx="381000" cy="33415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00CC"/>
                    </a:solidFill>
                    <a:cs typeface="Times New Roman" pitchFamily="18" charset="0"/>
                  </a:rPr>
                  <a:t>2</a:t>
                </a:r>
                <a:endParaRPr lang="en-US" sz="3200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1A5558C-7275-1404-E80E-E1831E04BEC6}"/>
                </a:ext>
              </a:extLst>
            </p:cNvPr>
            <p:cNvCxnSpPr/>
            <p:nvPr/>
          </p:nvCxnSpPr>
          <p:spPr>
            <a:xfrm rot="5400000">
              <a:off x="3800616" y="1512038"/>
              <a:ext cx="423832" cy="684325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E31469-5B17-FDBB-5048-F8ABA9727D03}"/>
                </a:ext>
              </a:extLst>
            </p:cNvPr>
            <p:cNvCxnSpPr/>
            <p:nvPr/>
          </p:nvCxnSpPr>
          <p:spPr>
            <a:xfrm rot="16200000" flipH="1">
              <a:off x="3500542" y="2523310"/>
              <a:ext cx="643716" cy="304063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F11071-39E1-D5A9-3247-3933A8E9D054}"/>
                </a:ext>
              </a:extLst>
            </p:cNvPr>
            <p:cNvCxnSpPr/>
            <p:nvPr/>
          </p:nvCxnSpPr>
          <p:spPr>
            <a:xfrm rot="16200000" flipH="1">
              <a:off x="4741084" y="1562169"/>
              <a:ext cx="423832" cy="584062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299A31-448F-2048-7A26-A2B887886D5E}"/>
                </a:ext>
              </a:extLst>
            </p:cNvPr>
            <p:cNvCxnSpPr/>
            <p:nvPr/>
          </p:nvCxnSpPr>
          <p:spPr>
            <a:xfrm rot="5400000">
              <a:off x="4771142" y="2523311"/>
              <a:ext cx="643716" cy="304062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B166FF-3FE9-C215-656D-DBF8872FAE33}"/>
                </a:ext>
              </a:extLst>
            </p:cNvPr>
            <p:cNvCxnSpPr/>
            <p:nvPr/>
          </p:nvCxnSpPr>
          <p:spPr>
            <a:xfrm rot="16200000" flipH="1">
              <a:off x="5438629" y="2466161"/>
              <a:ext cx="643716" cy="418362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7819606-A66D-3AEF-CAF1-695E1A902F6C}"/>
                </a:ext>
              </a:extLst>
            </p:cNvPr>
            <p:cNvCxnSpPr>
              <a:cxnSpLocks/>
              <a:stCxn id="35" idx="3"/>
              <a:endCxn id="37" idx="0"/>
            </p:cNvCxnSpPr>
            <p:nvPr/>
          </p:nvCxnSpPr>
          <p:spPr>
            <a:xfrm flipH="1">
              <a:off x="2959769" y="2353485"/>
              <a:ext cx="404326" cy="628175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81EFBA-339A-DC51-34D2-EE743B18A9C0}"/>
                </a:ext>
              </a:extLst>
            </p:cNvPr>
            <p:cNvGrpSpPr/>
            <p:nvPr/>
          </p:nvGrpSpPr>
          <p:grpSpPr>
            <a:xfrm>
              <a:off x="5486400" y="3784600"/>
              <a:ext cx="435989" cy="406400"/>
              <a:chOff x="5029200" y="3403600"/>
              <a:chExt cx="435989" cy="4064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BA626E6-BB76-2835-BD9B-97D84CE64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654050-A70A-97ED-2F5C-941579CFDB1C}"/>
                  </a:ext>
                </a:extLst>
              </p:cNvPr>
              <p:cNvSpPr txBox="1"/>
              <p:nvPr/>
            </p:nvSpPr>
            <p:spPr>
              <a:xfrm>
                <a:off x="5060125" y="3403600"/>
                <a:ext cx="405064" cy="32301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baseline="-25000" dirty="0">
                    <a:solidFill>
                      <a:srgbClr val="0000CC"/>
                    </a:solidFill>
                    <a:cs typeface="Times New Roman" pitchFamily="18" charset="0"/>
                  </a:rPr>
                  <a:t>9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68F4468-3124-F926-A96F-4C0B7E29C180}"/>
                </a:ext>
              </a:extLst>
            </p:cNvPr>
            <p:cNvGrpSpPr/>
            <p:nvPr/>
          </p:nvGrpSpPr>
          <p:grpSpPr>
            <a:xfrm>
              <a:off x="4114800" y="3784600"/>
              <a:ext cx="433137" cy="406400"/>
              <a:chOff x="5029200" y="3403600"/>
              <a:chExt cx="433137" cy="406400"/>
            </a:xfrm>
          </p:grpSpPr>
          <p:sp>
            <p:nvSpPr>
              <p:cNvPr id="31" name="Oval 32">
                <a:extLst>
                  <a:ext uri="{FF2B5EF4-FFF2-40B4-BE49-F238E27FC236}">
                    <a16:creationId xmlns:a16="http://schemas.microsoft.com/office/drawing/2014/main" id="{4A5881A0-BF29-41F0-6BA5-DD970FD02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AB2EF1-2042-F22D-CE5A-1C93ED233069}"/>
                  </a:ext>
                </a:extLst>
              </p:cNvPr>
              <p:cNvSpPr txBox="1"/>
              <p:nvPr/>
            </p:nvSpPr>
            <p:spPr>
              <a:xfrm>
                <a:off x="5034672" y="3455372"/>
                <a:ext cx="405064" cy="31745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dirty="0">
                    <a:solidFill>
                      <a:srgbClr val="0000CC"/>
                    </a:solidFill>
                    <a:cs typeface="Times New Roman" pitchFamily="18" charset="0"/>
                  </a:rPr>
                  <a:t>7</a:t>
                </a:r>
                <a:endParaRPr lang="en-US" sz="1300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6E8827-43A9-60BB-5498-DF64F930419C}"/>
                </a:ext>
              </a:extLst>
            </p:cNvPr>
            <p:cNvGrpSpPr/>
            <p:nvPr/>
          </p:nvGrpSpPr>
          <p:grpSpPr>
            <a:xfrm>
              <a:off x="4800600" y="3784600"/>
              <a:ext cx="433137" cy="406400"/>
              <a:chOff x="5029200" y="3403600"/>
              <a:chExt cx="433137" cy="406400"/>
            </a:xfrm>
          </p:grpSpPr>
          <p:sp>
            <p:nvSpPr>
              <p:cNvPr id="29" name="Oval 32">
                <a:extLst>
                  <a:ext uri="{FF2B5EF4-FFF2-40B4-BE49-F238E27FC236}">
                    <a16:creationId xmlns:a16="http://schemas.microsoft.com/office/drawing/2014/main" id="{D54F72F5-45BE-FECB-C6F6-C15B50930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445FE-54D1-5CCD-3DCA-4EB743193828}"/>
                  </a:ext>
                </a:extLst>
              </p:cNvPr>
              <p:cNvSpPr txBox="1"/>
              <p:nvPr/>
            </p:nvSpPr>
            <p:spPr>
              <a:xfrm>
                <a:off x="5054975" y="3463810"/>
                <a:ext cx="405064" cy="31745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dirty="0">
                    <a:solidFill>
                      <a:srgbClr val="0000CC"/>
                    </a:solidFill>
                    <a:cs typeface="Times New Roman" pitchFamily="18" charset="0"/>
                  </a:rPr>
                  <a:t>8</a:t>
                </a:r>
                <a:endParaRPr lang="en-US" sz="1300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AD6E29-7911-B2D1-B1BD-0BB0A27F5015}"/>
                </a:ext>
              </a:extLst>
            </p:cNvPr>
            <p:cNvCxnSpPr/>
            <p:nvPr/>
          </p:nvCxnSpPr>
          <p:spPr>
            <a:xfrm rot="16200000" flipH="1">
              <a:off x="5197329" y="3240861"/>
              <a:ext cx="440516" cy="646962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E2DC3A-3312-150C-4433-B6ADD83666BA}"/>
                </a:ext>
              </a:extLst>
            </p:cNvPr>
            <p:cNvCxnSpPr/>
            <p:nvPr/>
          </p:nvCxnSpPr>
          <p:spPr>
            <a:xfrm rot="16200000" flipH="1">
              <a:off x="4781550" y="3536950"/>
              <a:ext cx="381000" cy="114299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AA6CBB-A183-6148-D96C-DD8B91EE30D4}"/>
                </a:ext>
              </a:extLst>
            </p:cNvPr>
            <p:cNvCxnSpPr/>
            <p:nvPr/>
          </p:nvCxnSpPr>
          <p:spPr>
            <a:xfrm rot="5400000">
              <a:off x="4358392" y="3355161"/>
              <a:ext cx="440516" cy="418363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704D143-6EAD-84CD-65AC-0D81233289AA}"/>
              </a:ext>
            </a:extLst>
          </p:cNvPr>
          <p:cNvSpPr txBox="1"/>
          <p:nvPr/>
        </p:nvSpPr>
        <p:spPr>
          <a:xfrm>
            <a:off x="2283839" y="4362628"/>
            <a:ext cx="513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vi-VN" dirty="0"/>
              <a:t> </a:t>
            </a:r>
            <a:r>
              <a:rPr lang="vi-VN" b="1" dirty="0"/>
              <a:t>A</a:t>
            </a:r>
            <a:endParaRPr lang="vi-VN" sz="1600" b="1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7FB4AA4-FE20-EBB0-B3F4-9A95A49AA1A7}"/>
              </a:ext>
            </a:extLst>
          </p:cNvPr>
          <p:cNvGraphicFramePr>
            <a:graphicFrameLocks noGrp="1"/>
          </p:cNvGraphicFramePr>
          <p:nvPr/>
        </p:nvGraphicFramePr>
        <p:xfrm>
          <a:off x="2954867" y="437801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770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1. </a:t>
            </a:r>
            <a:r>
              <a:rPr lang="en-US" sz="3600" dirty="0">
                <a:cs typeface="Arial" panose="020B0604020202020204" pitchFamily="34" charset="0"/>
              </a:rPr>
              <a:t>CẤU TRÚC DỮ LIỆU BIỂU DIỄN CÂY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>
                <a:cs typeface="Arial" panose="020B0604020202020204" pitchFamily="34" charset="0"/>
              </a:rPr>
              <a:t>1.2. Biểu </a:t>
            </a:r>
            <a:r>
              <a:rPr lang="en-US" sz="2600" dirty="0" err="1">
                <a:cs typeface="Arial" panose="020B0604020202020204" pitchFamily="34" charset="0"/>
              </a:rPr>
              <a:t>diễn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cây</a:t>
            </a:r>
            <a:r>
              <a:rPr lang="en-US" sz="2600" dirty="0">
                <a:cs typeface="Arial" panose="020B0604020202020204" pitchFamily="34" charset="0"/>
              </a:rPr>
              <a:t> bằng danh </a:t>
            </a:r>
            <a:r>
              <a:rPr lang="en-US" sz="2600" dirty="0" err="1">
                <a:cs typeface="Arial" panose="020B0604020202020204" pitchFamily="34" charset="0"/>
              </a:rPr>
              <a:t>sách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các</a:t>
            </a:r>
            <a:r>
              <a:rPr lang="en-US" sz="2600" dirty="0">
                <a:cs typeface="Arial" panose="020B0604020202020204" pitchFamily="34" charset="0"/>
              </a:rPr>
              <a:t> con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33</a:t>
            </a:fld>
            <a:endParaRPr lang="vi-V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A83EF9-36FE-0948-E954-24A4F7BE120C}"/>
              </a:ext>
            </a:extLst>
          </p:cNvPr>
          <p:cNvSpPr txBox="1">
            <a:spLocks/>
          </p:cNvSpPr>
          <p:nvPr/>
        </p:nvSpPr>
        <p:spPr>
          <a:xfrm>
            <a:off x="603597" y="1448223"/>
            <a:ext cx="10515601" cy="4769694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algn="just">
              <a:lnSpc>
                <a:spcPct val="150000"/>
              </a:lnSpc>
              <a:buClr>
                <a:srgbClr val="002060"/>
              </a:buClr>
              <a:buSzPct val="95000"/>
            </a:pPr>
            <a:r>
              <a:rPr lang="vi-VN" sz="24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 nút của cây ta cất giữ 1 danh sách các con của nó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274320" algn="just">
              <a:lnSpc>
                <a:spcPct val="150000"/>
              </a:lnSpc>
              <a:buSzPct val="95000"/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Danh sách con có thể biểu diễn bởi một trong những cách biểu diễn </a:t>
            </a:r>
            <a:b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danh sách đã trình bày trong chương trước. </a:t>
            </a:r>
          </a:p>
          <a:p>
            <a:pPr marL="274320" algn="just">
              <a:lnSpc>
                <a:spcPct val="150000"/>
              </a:lnSpc>
              <a:buClr>
                <a:srgbClr val="002060"/>
              </a:buClr>
              <a:buSzPct val="95000"/>
            </a:pPr>
            <a:r>
              <a:rPr lang="vi-VN" sz="24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 lượng con 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 các nút là rất </a:t>
            </a:r>
            <a:r>
              <a:rPr lang="vi-VN" sz="24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 nhau </a:t>
            </a: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→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danh sách móc nối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b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thường là lựa chọn thích hợp nhất.</a:t>
            </a:r>
          </a:p>
          <a:p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04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1. </a:t>
            </a:r>
            <a:r>
              <a:rPr lang="en-US" sz="3600" dirty="0">
                <a:cs typeface="Arial" panose="020B0604020202020204" pitchFamily="34" charset="0"/>
              </a:rPr>
              <a:t>CẤU TRÚC DỮ LIỆU BIỂU DIỄN CÂY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>
                <a:cs typeface="Arial" panose="020B0604020202020204" pitchFamily="34" charset="0"/>
              </a:rPr>
              <a:t>1.2. Biểu </a:t>
            </a:r>
            <a:r>
              <a:rPr lang="en-US" sz="2600" dirty="0" err="1">
                <a:cs typeface="Arial" panose="020B0604020202020204" pitchFamily="34" charset="0"/>
              </a:rPr>
              <a:t>diễn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cây</a:t>
            </a:r>
            <a:r>
              <a:rPr lang="en-US" sz="2600" dirty="0">
                <a:cs typeface="Arial" panose="020B0604020202020204" pitchFamily="34" charset="0"/>
              </a:rPr>
              <a:t> bằng danh </a:t>
            </a:r>
            <a:r>
              <a:rPr lang="en-US" sz="2600" dirty="0" err="1">
                <a:cs typeface="Arial" panose="020B0604020202020204" pitchFamily="34" charset="0"/>
              </a:rPr>
              <a:t>sách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các</a:t>
            </a:r>
            <a:r>
              <a:rPr lang="en-US" sz="2600" dirty="0">
                <a:cs typeface="Arial" panose="020B0604020202020204" pitchFamily="34" charset="0"/>
              </a:rPr>
              <a:t> con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34</a:t>
            </a:fld>
            <a:endParaRPr lang="vi-V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C9256B-D7CF-E10F-17D7-84C2B5C5EA4B}"/>
              </a:ext>
            </a:extLst>
          </p:cNvPr>
          <p:cNvSpPr txBox="1">
            <a:spLocks/>
          </p:cNvSpPr>
          <p:nvPr/>
        </p:nvSpPr>
        <p:spPr>
          <a:xfrm>
            <a:off x="603598" y="1448223"/>
            <a:ext cx="10515600" cy="476969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6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6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93192">
              <a:spcBef>
                <a:spcPts val="600"/>
              </a:spcBef>
            </a:pP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mảng con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trỏ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danh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sách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1, 2, . . . , 10: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en-US" sz="8800" i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header</a:t>
            </a:r>
            <a:r>
              <a:rPr lang="en-US" sz="88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en-US" sz="8800" i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88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]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trỏ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danh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sách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8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8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88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88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8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2DC31D-AACB-1489-5855-9ACDEFB34CD0}"/>
              </a:ext>
            </a:extLst>
          </p:cNvPr>
          <p:cNvGrpSpPr/>
          <p:nvPr/>
        </p:nvGrpSpPr>
        <p:grpSpPr>
          <a:xfrm>
            <a:off x="1489166" y="1779243"/>
            <a:ext cx="3271322" cy="2873828"/>
            <a:chOff x="2743200" y="1295400"/>
            <a:chExt cx="3429000" cy="28956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19950-67B6-691A-8EEB-2D6ECC138317}"/>
                </a:ext>
              </a:extLst>
            </p:cNvPr>
            <p:cNvGrpSpPr/>
            <p:nvPr/>
          </p:nvGrpSpPr>
          <p:grpSpPr>
            <a:xfrm>
              <a:off x="4291263" y="1295400"/>
              <a:ext cx="433137" cy="406400"/>
              <a:chOff x="5029200" y="3403600"/>
              <a:chExt cx="433137" cy="406400"/>
            </a:xfrm>
          </p:grpSpPr>
          <p:sp>
            <p:nvSpPr>
              <p:cNvPr id="45" name="Oval 32">
                <a:extLst>
                  <a:ext uri="{FF2B5EF4-FFF2-40B4-BE49-F238E27FC236}">
                    <a16:creationId xmlns:a16="http://schemas.microsoft.com/office/drawing/2014/main" id="{01553691-BD11-111B-4E5C-9A36FF0A6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46" name="TextBox 8">
                <a:extLst>
                  <a:ext uri="{FF2B5EF4-FFF2-40B4-BE49-F238E27FC236}">
                    <a16:creationId xmlns:a16="http://schemas.microsoft.com/office/drawing/2014/main" id="{F24F15A9-2695-CDCC-6386-60392F943829}"/>
                  </a:ext>
                </a:extLst>
              </p:cNvPr>
              <p:cNvSpPr txBox="1"/>
              <p:nvPr/>
            </p:nvSpPr>
            <p:spPr>
              <a:xfrm>
                <a:off x="5081337" y="3403600"/>
                <a:ext cx="381000" cy="334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00CC"/>
                    </a:solidFill>
                    <a:cs typeface="Times New Roman" pitchFamily="18" charset="0"/>
                  </a:rPr>
                  <a:t>1</a:t>
                </a:r>
                <a:endParaRPr lang="en-US" sz="3200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8E3BCE22-72A7-B822-622B-56A8C87C4C29}"/>
                </a:ext>
              </a:extLst>
            </p:cNvPr>
            <p:cNvGrpSpPr/>
            <p:nvPr/>
          </p:nvGrpSpPr>
          <p:grpSpPr>
            <a:xfrm>
              <a:off x="5181600" y="2006600"/>
              <a:ext cx="457200" cy="406400"/>
              <a:chOff x="5029200" y="3403600"/>
              <a:chExt cx="457200" cy="406400"/>
            </a:xfrm>
          </p:grpSpPr>
          <p:sp>
            <p:nvSpPr>
              <p:cNvPr id="43" name="Oval 32">
                <a:extLst>
                  <a:ext uri="{FF2B5EF4-FFF2-40B4-BE49-F238E27FC236}">
                    <a16:creationId xmlns:a16="http://schemas.microsoft.com/office/drawing/2014/main" id="{55B046EF-A50D-5A71-8C94-DE549808C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44" name="TextBox 15">
                <a:extLst>
                  <a:ext uri="{FF2B5EF4-FFF2-40B4-BE49-F238E27FC236}">
                    <a16:creationId xmlns:a16="http://schemas.microsoft.com/office/drawing/2014/main" id="{F252AA42-AD06-5682-0F9E-E270AC020AB0}"/>
                  </a:ext>
                </a:extLst>
              </p:cNvPr>
              <p:cNvSpPr txBox="1"/>
              <p:nvPr/>
            </p:nvSpPr>
            <p:spPr>
              <a:xfrm>
                <a:off x="5105400" y="3403600"/>
                <a:ext cx="381000" cy="334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solidFill>
                      <a:srgbClr val="0000CC"/>
                    </a:solidFill>
                    <a:cs typeface="Times New Roman" pitchFamily="18" charset="0"/>
                  </a:rPr>
                  <a:t>3</a:t>
                </a:r>
                <a:endParaRPr lang="en-US" b="1" baseline="-2500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6E83C541-2DAB-9126-96D9-80DC5439A5F1}"/>
                </a:ext>
              </a:extLst>
            </p:cNvPr>
            <p:cNvGrpSpPr/>
            <p:nvPr/>
          </p:nvGrpSpPr>
          <p:grpSpPr>
            <a:xfrm>
              <a:off x="4724400" y="2997200"/>
              <a:ext cx="457200" cy="406400"/>
              <a:chOff x="5029200" y="3403600"/>
              <a:chExt cx="457200" cy="406400"/>
            </a:xfrm>
          </p:grpSpPr>
          <p:sp>
            <p:nvSpPr>
              <p:cNvPr id="41" name="Oval 32">
                <a:extLst>
                  <a:ext uri="{FF2B5EF4-FFF2-40B4-BE49-F238E27FC236}">
                    <a16:creationId xmlns:a16="http://schemas.microsoft.com/office/drawing/2014/main" id="{4E413C53-385B-2E09-CCF3-CABF78D06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BF77217-7F5A-6AE8-8F9D-02930161FA5F}"/>
                  </a:ext>
                </a:extLst>
              </p:cNvPr>
              <p:cNvSpPr txBox="1"/>
              <p:nvPr/>
            </p:nvSpPr>
            <p:spPr>
              <a:xfrm>
                <a:off x="5081336" y="3403600"/>
                <a:ext cx="405064" cy="38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b="1" dirty="0">
                    <a:solidFill>
                      <a:srgbClr val="0000CC"/>
                    </a:solidFill>
                    <a:cs typeface="Times New Roman" pitchFamily="18" charset="0"/>
                  </a:rPr>
                  <a:t>6</a:t>
                </a:r>
                <a:endParaRPr lang="en-US" sz="1700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9">
              <a:extLst>
                <a:ext uri="{FF2B5EF4-FFF2-40B4-BE49-F238E27FC236}">
                  <a16:creationId xmlns:a16="http://schemas.microsoft.com/office/drawing/2014/main" id="{4F75A930-0C2C-8793-23A9-0E13F394B95B}"/>
                </a:ext>
              </a:extLst>
            </p:cNvPr>
            <p:cNvGrpSpPr/>
            <p:nvPr/>
          </p:nvGrpSpPr>
          <p:grpSpPr>
            <a:xfrm>
              <a:off x="5715000" y="2997200"/>
              <a:ext cx="457200" cy="406400"/>
              <a:chOff x="5029200" y="3403600"/>
              <a:chExt cx="457200" cy="406400"/>
            </a:xfrm>
          </p:grpSpPr>
          <p:sp>
            <p:nvSpPr>
              <p:cNvPr id="39" name="Oval 32">
                <a:extLst>
                  <a:ext uri="{FF2B5EF4-FFF2-40B4-BE49-F238E27FC236}">
                    <a16:creationId xmlns:a16="http://schemas.microsoft.com/office/drawing/2014/main" id="{212F02FC-E9CE-2FB8-1319-6637D7702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91901B-083C-E7E5-3E30-148EDC5A005C}"/>
                  </a:ext>
                </a:extLst>
              </p:cNvPr>
              <p:cNvSpPr txBox="1"/>
              <p:nvPr/>
            </p:nvSpPr>
            <p:spPr>
              <a:xfrm>
                <a:off x="5081336" y="3403600"/>
                <a:ext cx="405064" cy="300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baseline="-25000">
                    <a:solidFill>
                      <a:srgbClr val="0000CC"/>
                    </a:solidFill>
                    <a:cs typeface="Times New Roman" pitchFamily="18" charset="0"/>
                  </a:rPr>
                  <a:t>10</a:t>
                </a:r>
              </a:p>
            </p:txBody>
          </p:sp>
        </p:grpSp>
        <p:grpSp>
          <p:nvGrpSpPr>
            <p:cNvPr id="12" name="Group 22">
              <a:extLst>
                <a:ext uri="{FF2B5EF4-FFF2-40B4-BE49-F238E27FC236}">
                  <a16:creationId xmlns:a16="http://schemas.microsoft.com/office/drawing/2014/main" id="{496B6F06-84B8-D065-56FD-21710B0F9C20}"/>
                </a:ext>
              </a:extLst>
            </p:cNvPr>
            <p:cNvGrpSpPr/>
            <p:nvPr/>
          </p:nvGrpSpPr>
          <p:grpSpPr>
            <a:xfrm>
              <a:off x="3757863" y="2997200"/>
              <a:ext cx="433137" cy="406400"/>
              <a:chOff x="5029200" y="3403600"/>
              <a:chExt cx="433137" cy="406400"/>
            </a:xfrm>
          </p:grpSpPr>
          <p:sp>
            <p:nvSpPr>
              <p:cNvPr id="37" name="Oval 32">
                <a:extLst>
                  <a:ext uri="{FF2B5EF4-FFF2-40B4-BE49-F238E27FC236}">
                    <a16:creationId xmlns:a16="http://schemas.microsoft.com/office/drawing/2014/main" id="{C4A81405-1571-7C9C-CE9F-FDBD03BBE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5A32A6-2E8C-ECEB-2B40-EBCFE36F8BC5}"/>
                  </a:ext>
                </a:extLst>
              </p:cNvPr>
              <p:cNvSpPr txBox="1"/>
              <p:nvPr/>
            </p:nvSpPr>
            <p:spPr>
              <a:xfrm>
                <a:off x="5081337" y="3403600"/>
                <a:ext cx="381000" cy="38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b="1" dirty="0">
                    <a:solidFill>
                      <a:srgbClr val="0000CC"/>
                    </a:solidFill>
                    <a:cs typeface="Times New Roman" pitchFamily="18" charset="0"/>
                  </a:rPr>
                  <a:t>5</a:t>
                </a:r>
                <a:endParaRPr lang="en-US" sz="1700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25">
              <a:extLst>
                <a:ext uri="{FF2B5EF4-FFF2-40B4-BE49-F238E27FC236}">
                  <a16:creationId xmlns:a16="http://schemas.microsoft.com/office/drawing/2014/main" id="{F99E4DF2-7B3E-A872-7B21-7F6F87FF2471}"/>
                </a:ext>
              </a:extLst>
            </p:cNvPr>
            <p:cNvGrpSpPr/>
            <p:nvPr/>
          </p:nvGrpSpPr>
          <p:grpSpPr>
            <a:xfrm>
              <a:off x="2743200" y="3022600"/>
              <a:ext cx="457200" cy="406400"/>
              <a:chOff x="5029200" y="3403600"/>
              <a:chExt cx="457200" cy="406400"/>
            </a:xfrm>
          </p:grpSpPr>
          <p:sp>
            <p:nvSpPr>
              <p:cNvPr id="35" name="Oval 32">
                <a:extLst>
                  <a:ext uri="{FF2B5EF4-FFF2-40B4-BE49-F238E27FC236}">
                    <a16:creationId xmlns:a16="http://schemas.microsoft.com/office/drawing/2014/main" id="{88429B83-8D4F-6F7F-4F60-E5088895E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EC2827-DB01-89B2-7D11-B9BB8031B53B}"/>
                  </a:ext>
                </a:extLst>
              </p:cNvPr>
              <p:cNvSpPr txBox="1"/>
              <p:nvPr/>
            </p:nvSpPr>
            <p:spPr>
              <a:xfrm>
                <a:off x="5081336" y="3403600"/>
                <a:ext cx="405064" cy="334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solidFill>
                      <a:srgbClr val="0000CC"/>
                    </a:solidFill>
                    <a:cs typeface="Times New Roman" pitchFamily="18" charset="0"/>
                  </a:rPr>
                  <a:t>4</a:t>
                </a:r>
                <a:endParaRPr lang="en-US" b="1" baseline="-2500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4" name="Group 28">
              <a:extLst>
                <a:ext uri="{FF2B5EF4-FFF2-40B4-BE49-F238E27FC236}">
                  <a16:creationId xmlns:a16="http://schemas.microsoft.com/office/drawing/2014/main" id="{7D9440FD-FB20-7B38-AB6D-4704BDF1B4CB}"/>
                </a:ext>
              </a:extLst>
            </p:cNvPr>
            <p:cNvGrpSpPr/>
            <p:nvPr/>
          </p:nvGrpSpPr>
          <p:grpSpPr>
            <a:xfrm>
              <a:off x="3300663" y="2006600"/>
              <a:ext cx="433137" cy="406400"/>
              <a:chOff x="5029200" y="3403600"/>
              <a:chExt cx="433137" cy="4064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F71AD3A-C3F6-37F1-B56B-CEB98CDC1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72955-7E7A-DE25-242A-B28116DA7557}"/>
                  </a:ext>
                </a:extLst>
              </p:cNvPr>
              <p:cNvSpPr txBox="1"/>
              <p:nvPr/>
            </p:nvSpPr>
            <p:spPr>
              <a:xfrm>
                <a:off x="5081337" y="3403600"/>
                <a:ext cx="381000" cy="36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00CC"/>
                    </a:solidFill>
                    <a:cs typeface="Times New Roman" pitchFamily="18" charset="0"/>
                  </a:rPr>
                  <a:t>2</a:t>
                </a:r>
                <a:endParaRPr lang="en-US" sz="3600" b="1" baseline="-2500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78084C-CE1F-C2FE-5BA3-43D7C18F2852}"/>
                </a:ext>
              </a:extLst>
            </p:cNvPr>
            <p:cNvCxnSpPr/>
            <p:nvPr/>
          </p:nvCxnSpPr>
          <p:spPr>
            <a:xfrm rot="5400000">
              <a:off x="3800616" y="1512038"/>
              <a:ext cx="423832" cy="684325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E0143D-2F6F-8B35-B6DE-8AF33E9CC181}"/>
                </a:ext>
              </a:extLst>
            </p:cNvPr>
            <p:cNvCxnSpPr/>
            <p:nvPr/>
          </p:nvCxnSpPr>
          <p:spPr>
            <a:xfrm rot="16200000" flipH="1">
              <a:off x="3500542" y="2523310"/>
              <a:ext cx="643716" cy="304063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AF5ED7-66ED-D5F8-20CF-CC3DD2431827}"/>
                </a:ext>
              </a:extLst>
            </p:cNvPr>
            <p:cNvCxnSpPr/>
            <p:nvPr/>
          </p:nvCxnSpPr>
          <p:spPr>
            <a:xfrm rot="16200000" flipH="1">
              <a:off x="4741084" y="1562169"/>
              <a:ext cx="423832" cy="584062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29EBB2-3E5F-FB37-E101-3E0BDCDC63CD}"/>
                </a:ext>
              </a:extLst>
            </p:cNvPr>
            <p:cNvCxnSpPr/>
            <p:nvPr/>
          </p:nvCxnSpPr>
          <p:spPr>
            <a:xfrm rot="5400000">
              <a:off x="4771142" y="2523311"/>
              <a:ext cx="643716" cy="304062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C8D6BE-E025-8FD8-863B-1AA970AE4814}"/>
                </a:ext>
              </a:extLst>
            </p:cNvPr>
            <p:cNvCxnSpPr/>
            <p:nvPr/>
          </p:nvCxnSpPr>
          <p:spPr>
            <a:xfrm rot="16200000" flipH="1">
              <a:off x="5438629" y="2466161"/>
              <a:ext cx="643716" cy="418362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421BAA-75DC-9C7C-62CC-04730F1A2648}"/>
                </a:ext>
              </a:extLst>
            </p:cNvPr>
            <p:cNvCxnSpPr/>
            <p:nvPr/>
          </p:nvCxnSpPr>
          <p:spPr>
            <a:xfrm rot="5400000">
              <a:off x="2861484" y="2528706"/>
              <a:ext cx="677832" cy="327388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40">
              <a:extLst>
                <a:ext uri="{FF2B5EF4-FFF2-40B4-BE49-F238E27FC236}">
                  <a16:creationId xmlns:a16="http://schemas.microsoft.com/office/drawing/2014/main" id="{8ECED045-D6BF-F39E-D1C1-64940B4C0B2E}"/>
                </a:ext>
              </a:extLst>
            </p:cNvPr>
            <p:cNvGrpSpPr/>
            <p:nvPr/>
          </p:nvGrpSpPr>
          <p:grpSpPr>
            <a:xfrm>
              <a:off x="5486400" y="3784600"/>
              <a:ext cx="457200" cy="406400"/>
              <a:chOff x="5029200" y="3403600"/>
              <a:chExt cx="457200" cy="406400"/>
            </a:xfrm>
          </p:grpSpPr>
          <p:sp>
            <p:nvSpPr>
              <p:cNvPr id="31" name="Oval 32">
                <a:extLst>
                  <a:ext uri="{FF2B5EF4-FFF2-40B4-BE49-F238E27FC236}">
                    <a16:creationId xmlns:a16="http://schemas.microsoft.com/office/drawing/2014/main" id="{1F506C41-0CE3-DADA-38BF-DCDC27B25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22E8AE-097F-AD9A-B7FF-49914A436C10}"/>
                  </a:ext>
                </a:extLst>
              </p:cNvPr>
              <p:cNvSpPr txBox="1"/>
              <p:nvPr/>
            </p:nvSpPr>
            <p:spPr>
              <a:xfrm>
                <a:off x="5081336" y="3403600"/>
                <a:ext cx="405064" cy="323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baseline="-25000">
                    <a:solidFill>
                      <a:srgbClr val="0000CC"/>
                    </a:solidFill>
                    <a:cs typeface="Times New Roman" pitchFamily="18" charset="0"/>
                  </a:rPr>
                  <a:t>9</a:t>
                </a:r>
                <a:endParaRPr lang="en-US" b="1" baseline="-2500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5B596EF4-6D22-7075-21DE-08B4A3FE074E}"/>
                </a:ext>
              </a:extLst>
            </p:cNvPr>
            <p:cNvGrpSpPr/>
            <p:nvPr/>
          </p:nvGrpSpPr>
          <p:grpSpPr>
            <a:xfrm>
              <a:off x="4114800" y="3784600"/>
              <a:ext cx="457200" cy="406400"/>
              <a:chOff x="5029200" y="3403600"/>
              <a:chExt cx="457200" cy="406400"/>
            </a:xfrm>
          </p:grpSpPr>
          <p:sp>
            <p:nvSpPr>
              <p:cNvPr id="29" name="Oval 32">
                <a:extLst>
                  <a:ext uri="{FF2B5EF4-FFF2-40B4-BE49-F238E27FC236}">
                    <a16:creationId xmlns:a16="http://schemas.microsoft.com/office/drawing/2014/main" id="{40B1709A-33A0-C3F8-7ED3-7458EEF47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06D8CF-90F2-ED23-0732-66097CEADC16}"/>
                  </a:ext>
                </a:extLst>
              </p:cNvPr>
              <p:cNvSpPr txBox="1"/>
              <p:nvPr/>
            </p:nvSpPr>
            <p:spPr>
              <a:xfrm>
                <a:off x="5081336" y="3434305"/>
                <a:ext cx="405064" cy="334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00CC"/>
                    </a:solidFill>
                    <a:cs typeface="Times New Roman" pitchFamily="18" charset="0"/>
                  </a:rPr>
                  <a:t>7</a:t>
                </a:r>
                <a:endParaRPr lang="en-US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23" name="Group 46">
              <a:extLst>
                <a:ext uri="{FF2B5EF4-FFF2-40B4-BE49-F238E27FC236}">
                  <a16:creationId xmlns:a16="http://schemas.microsoft.com/office/drawing/2014/main" id="{743593B0-4CBC-728D-2550-B65930FADC90}"/>
                </a:ext>
              </a:extLst>
            </p:cNvPr>
            <p:cNvGrpSpPr/>
            <p:nvPr/>
          </p:nvGrpSpPr>
          <p:grpSpPr>
            <a:xfrm>
              <a:off x="4800600" y="3784600"/>
              <a:ext cx="457200" cy="406400"/>
              <a:chOff x="5029200" y="3403600"/>
              <a:chExt cx="457200" cy="406400"/>
            </a:xfrm>
          </p:grpSpPr>
          <p:sp>
            <p:nvSpPr>
              <p:cNvPr id="27" name="Oval 32">
                <a:extLst>
                  <a:ext uri="{FF2B5EF4-FFF2-40B4-BE49-F238E27FC236}">
                    <a16:creationId xmlns:a16="http://schemas.microsoft.com/office/drawing/2014/main" id="{DE0722EF-24FE-8D5C-F858-49BE1AFFC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3403600"/>
                <a:ext cx="433137" cy="406400"/>
              </a:xfrm>
              <a:prstGeom prst="ellipse">
                <a:avLst/>
              </a:prstGeom>
              <a:noFill/>
              <a:ln w="25400">
                <a:solidFill>
                  <a:srgbClr val="000066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cs typeface="Times New Roman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EE62AF-33B9-1FC4-F5EE-924A0AAD0F35}"/>
                  </a:ext>
                </a:extLst>
              </p:cNvPr>
              <p:cNvSpPr txBox="1"/>
              <p:nvPr/>
            </p:nvSpPr>
            <p:spPr>
              <a:xfrm>
                <a:off x="5081336" y="3454775"/>
                <a:ext cx="405064" cy="334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00CC"/>
                    </a:solidFill>
                    <a:cs typeface="Times New Roman" pitchFamily="18" charset="0"/>
                  </a:rPr>
                  <a:t>8</a:t>
                </a:r>
                <a:endParaRPr lang="en-US" b="1" baseline="-25000" dirty="0">
                  <a:solidFill>
                    <a:srgbClr val="0000CC"/>
                  </a:solidFill>
                  <a:cs typeface="Times New Roman" pitchFamily="18" charset="0"/>
                </a:endParaRP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CD48F3-D21C-8004-BD1D-9B05A08DF699}"/>
                </a:ext>
              </a:extLst>
            </p:cNvPr>
            <p:cNvCxnSpPr/>
            <p:nvPr/>
          </p:nvCxnSpPr>
          <p:spPr>
            <a:xfrm rot="16200000" flipH="1">
              <a:off x="5197329" y="3240861"/>
              <a:ext cx="440516" cy="646962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28DCB45-FE98-A101-0510-9F474840E913}"/>
                </a:ext>
              </a:extLst>
            </p:cNvPr>
            <p:cNvCxnSpPr/>
            <p:nvPr/>
          </p:nvCxnSpPr>
          <p:spPr>
            <a:xfrm rot="16200000" flipH="1">
              <a:off x="4781550" y="3536950"/>
              <a:ext cx="381000" cy="114299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271E2E-4F34-90F1-430F-33F026F92056}"/>
                </a:ext>
              </a:extLst>
            </p:cNvPr>
            <p:cNvCxnSpPr/>
            <p:nvPr/>
          </p:nvCxnSpPr>
          <p:spPr>
            <a:xfrm rot="5400000">
              <a:off x="4358392" y="3355161"/>
              <a:ext cx="440516" cy="418363"/>
            </a:xfrm>
            <a:prstGeom prst="line">
              <a:avLst/>
            </a:prstGeom>
            <a:ln w="2857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8EE6DA6-8B0D-EB90-53A2-360BB287314D}"/>
              </a:ext>
            </a:extLst>
          </p:cNvPr>
          <p:cNvGraphicFramePr>
            <a:graphicFrameLocks noGrp="1"/>
          </p:cNvGraphicFramePr>
          <p:nvPr/>
        </p:nvGraphicFramePr>
        <p:xfrm>
          <a:off x="5817126" y="1779243"/>
          <a:ext cx="4086012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5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5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79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55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5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5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26187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187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187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187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    </a:t>
                      </a:r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187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    </a:t>
                      </a:r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187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187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    </a:t>
                      </a:r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187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    </a:t>
                      </a:r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187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    </a:t>
                      </a:r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187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   </a:t>
                      </a:r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9D2E3CA7-D5D3-0F7D-946B-3A32BA77C61E}"/>
              </a:ext>
            </a:extLst>
          </p:cNvPr>
          <p:cNvSpPr txBox="1"/>
          <p:nvPr/>
        </p:nvSpPr>
        <p:spPr>
          <a:xfrm>
            <a:off x="6079302" y="509748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header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004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CẤU TRÚC DỮ LIỆU BIỂU DIỄN CÂY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1.2. Biểu </a:t>
            </a:r>
            <a:r>
              <a:rPr lang="en-US" sz="2600" dirty="0" err="1"/>
              <a:t>diễn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bằng danh </a:t>
            </a:r>
            <a:r>
              <a:rPr lang="en-US" sz="2600" dirty="0" err="1"/>
              <a:t>sách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con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35</a:t>
            </a:fld>
            <a:endParaRPr lang="vi-V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B8D20A-B6FB-96D9-0E05-D30EFFFED2C4}"/>
              </a:ext>
            </a:extLst>
          </p:cNvPr>
          <p:cNvSpPr txBox="1">
            <a:spLocks/>
          </p:cNvSpPr>
          <p:nvPr/>
        </p:nvSpPr>
        <p:spPr>
          <a:xfrm>
            <a:off x="408562" y="1459843"/>
            <a:ext cx="11259275" cy="1020710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 dụ: 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 thể sử dụng mô tả sau đây để biểu diễn cây</a:t>
            </a:r>
          </a:p>
          <a:p>
            <a:pPr lvl="1">
              <a:buFont typeface="Arial" panose="020B0604020202020204" pitchFamily="34" charset="0"/>
              <a:buNone/>
            </a:pPr>
            <a:endParaRPr lang="vi-VN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C5F857-1B1C-B9EA-97B7-CCD2BFB29172}"/>
              </a:ext>
            </a:extLst>
          </p:cNvPr>
          <p:cNvSpPr txBox="1"/>
          <p:nvPr/>
        </p:nvSpPr>
        <p:spPr>
          <a:xfrm>
            <a:off x="635726" y="2073634"/>
            <a:ext cx="10629545" cy="313932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None/>
            </a:pPr>
            <a:r>
              <a:rPr lang="vi-VN" sz="2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typedef </a:t>
            </a: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?   NodeT;  </a:t>
            </a:r>
            <a:r>
              <a:rPr lang="vi-VN" sz="2200" dirty="0">
                <a:solidFill>
                  <a:srgbClr val="99009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/*  dấu ? cần thay bởi định nghĩa kiểu phù hợp */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typedef </a:t>
            </a: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?   ListT;  </a:t>
            </a:r>
            <a:r>
              <a:rPr lang="vi-VN" sz="2200" dirty="0">
                <a:solidFill>
                  <a:srgbClr val="99009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/*  dấu ? cần thay bởi định nghĩa kiểu danh sách phù hợp */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typedef   </a:t>
            </a: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   position;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typedef struct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ListT  header[maxNodes];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labeltype  labels[maxNodes];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NodeT  root;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}  TreeT;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097AC4-6D4D-CBB4-3C1E-5FFF02866B25}"/>
              </a:ext>
            </a:extLst>
          </p:cNvPr>
          <p:cNvSpPr txBox="1"/>
          <p:nvPr/>
        </p:nvSpPr>
        <p:spPr>
          <a:xfrm>
            <a:off x="297180" y="5398157"/>
            <a:ext cx="12155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§"/>
            </a:pPr>
            <a:r>
              <a:rPr lang="en-US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</a:t>
            </a:r>
            <a:r>
              <a:rPr lang="vi-VN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iả thiết rằng gốc của cây được cất giữ trong trường </a:t>
            </a:r>
            <a:r>
              <a:rPr lang="vi-VN" sz="23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root</a:t>
            </a:r>
            <a:r>
              <a:rPr lang="vi-VN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và 0 để thể hiện nút rỗng.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238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CẤU TRÚC DỮ LIỆU BIỂU DIỄN CÂY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1.2. Biểu </a:t>
            </a:r>
            <a:r>
              <a:rPr lang="en-US" sz="2600" dirty="0" err="1"/>
              <a:t>diễn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bằng danh </a:t>
            </a:r>
            <a:r>
              <a:rPr lang="en-US" sz="2600" dirty="0" err="1"/>
              <a:t>sách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con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36</a:t>
            </a:fld>
            <a:endParaRPr lang="vi-V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74D19B-D8F1-E2D7-9366-3CBEE9DFDE37}"/>
              </a:ext>
            </a:extLst>
          </p:cNvPr>
          <p:cNvSpPr txBox="1">
            <a:spLocks/>
          </p:cNvSpPr>
          <p:nvPr/>
        </p:nvSpPr>
        <p:spPr>
          <a:xfrm>
            <a:off x="603598" y="1402925"/>
            <a:ext cx="10515600" cy="4769694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>
              <a:lnSpc>
                <a:spcPct val="150000"/>
              </a:lnSpc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Dưới đây là minh họa cài đặt phép toán </a:t>
            </a: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leftmost_child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Việc cài đặt các phép toán còn lại được coi là bài tập.</a:t>
            </a:r>
          </a:p>
          <a:p>
            <a:pPr>
              <a:buFont typeface="Wingdings" panose="05000000000000000000" pitchFamily="2" charset="2"/>
              <a:buNone/>
            </a:pPr>
            <a:endParaRPr lang="vi-VN" sz="2000" b="1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A58B8-2A1A-BDF7-4641-4314B3786FA4}"/>
              </a:ext>
            </a:extLst>
          </p:cNvPr>
          <p:cNvSpPr txBox="1"/>
          <p:nvPr/>
        </p:nvSpPr>
        <p:spPr>
          <a:xfrm>
            <a:off x="2662933" y="2741288"/>
            <a:ext cx="6866135" cy="34163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vi-VN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NodeT leftmost_child (NodeT n, TreeT  T)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400" dirty="0">
                <a:solidFill>
                  <a:srgbClr val="99009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/*  trả lại con trái nhất của nút n trong cây T */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ListT L;  </a:t>
            </a:r>
            <a:r>
              <a:rPr lang="vi-VN" sz="2400" dirty="0">
                <a:solidFill>
                  <a:srgbClr val="99009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/* danh sách các con của n */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L = T.header[n];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if (empty(L))   </a:t>
            </a:r>
            <a:r>
              <a:rPr lang="vi-VN" sz="2400" dirty="0">
                <a:solidFill>
                  <a:srgbClr val="99009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/*  n là lá */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return(0);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else return(retrive ( first(L), L));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614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1. </a:t>
            </a:r>
            <a:r>
              <a:rPr lang="en-US" sz="3600" dirty="0">
                <a:cs typeface="Arial" panose="020B0604020202020204" pitchFamily="34" charset="0"/>
              </a:rPr>
              <a:t>CẤU TRÚC DỮ LIỆU BIỂU DIỄN CÂY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>
                <a:cs typeface="Arial" panose="020B0604020202020204" pitchFamily="34" charset="0"/>
              </a:rPr>
              <a:t>1.3. Biểu </a:t>
            </a:r>
            <a:r>
              <a:rPr lang="en-US" sz="2600" dirty="0" err="1">
                <a:cs typeface="Arial" panose="020B0604020202020204" pitchFamily="34" charset="0"/>
              </a:rPr>
              <a:t>diễn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cây</a:t>
            </a:r>
            <a:r>
              <a:rPr lang="en-US" sz="2600" dirty="0">
                <a:cs typeface="Arial" panose="020B0604020202020204" pitchFamily="34" charset="0"/>
              </a:rPr>
              <a:t> bằng con </a:t>
            </a:r>
            <a:r>
              <a:rPr lang="en-US" sz="2600" dirty="0" err="1">
                <a:cs typeface="Arial" panose="020B0604020202020204" pitchFamily="34" charset="0"/>
              </a:rPr>
              <a:t>trái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và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em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kế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cận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phải</a:t>
            </a:r>
            <a:r>
              <a:rPr lang="en-US" sz="26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37</a:t>
            </a:fld>
            <a:endParaRPr lang="vi-V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6E7D75-F0A9-6868-6E4D-A8F9ECD554E9}"/>
              </a:ext>
            </a:extLst>
          </p:cNvPr>
          <p:cNvSpPr txBox="1">
            <a:spLocks/>
          </p:cNvSpPr>
          <p:nvPr/>
        </p:nvSpPr>
        <p:spPr>
          <a:xfrm>
            <a:off x="610690" y="1676489"/>
            <a:ext cx="5049882" cy="418438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>
            <a:no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xét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algn="just">
              <a:lnSpc>
                <a:spcPct val="120000"/>
              </a:lnSpc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ỗi một nút của cây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hoặc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vi-VN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48640" lvl="1" indent="-228600" algn="just">
              <a:lnSpc>
                <a:spcPct val="120000"/>
              </a:lnSpc>
              <a:buSzPct val="100000"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 có con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48640" lvl="1" indent="-228600" algn="just">
              <a:lnSpc>
                <a:spcPct val="120000"/>
              </a:lnSpc>
              <a:buSzPct val="100000"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 đúng 1 nút con cực trái 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48640" lvl="1" indent="-228600" algn="just">
              <a:lnSpc>
                <a:spcPct val="120000"/>
              </a:lnSpc>
              <a:buSzPct val="100000"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 có em kế cận phải, 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48640" lvl="1" indent="-228600" algn="just">
              <a:lnSpc>
                <a:spcPct val="120000"/>
              </a:lnSpc>
              <a:buSzPct val="100000"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 đúng 1 nút em kế cận phải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→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ể biểu diễn cây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lưu trữ thông tin về con cực trái và em kế cận phải của </a:t>
            </a:r>
            <a:b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nút. 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vi-VN" sz="22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6783-1360-09A8-EB08-0BF5FB5823EC}"/>
              </a:ext>
            </a:extLst>
          </p:cNvPr>
          <p:cNvSpPr txBox="1"/>
          <p:nvPr/>
        </p:nvSpPr>
        <p:spPr>
          <a:xfrm>
            <a:off x="5826753" y="1676489"/>
            <a:ext cx="5659851" cy="34778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ử dụng mô tả sau:</a:t>
            </a:r>
          </a:p>
          <a:p>
            <a:pPr lvl="1">
              <a:buFont typeface="Arial" panose="020B0604020202020204" pitchFamily="34" charset="0"/>
              <a:buNone/>
            </a:pPr>
            <a:endParaRPr lang="vi-VN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vi-VN" sz="2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 </a:t>
            </a: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Tnode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lang="vi-VN" sz="2200" b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char</a:t>
            </a: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word[20]; </a:t>
            </a:r>
            <a:r>
              <a:rPr lang="vi-VN" sz="2200" dirty="0">
                <a:solidFill>
                  <a:srgbClr val="99009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 Dữ liệu cất giữ ở nút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lang="vi-VN" sz="2200" b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</a:t>
            </a: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Tnode *leftmost_child;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lang="vi-VN" sz="2200" b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</a:t>
            </a:r>
            <a:r>
              <a:rPr lang="vi-VN" sz="2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Tnode *right_sibling;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typedef struct</a:t>
            </a: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Tnode treeNode;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treeNode </a:t>
            </a:r>
            <a:r>
              <a:rPr lang="vi-VN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Root</a:t>
            </a:r>
            <a:r>
              <a:rPr lang="vi-VN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  <a:endParaRPr lang="en-US" sz="22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2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CẤU TRÚC DỮ LIỆU BIỂU DIỄN CÂY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1.3. Biểu </a:t>
            </a:r>
            <a:r>
              <a:rPr lang="en-US" sz="2600" dirty="0" err="1"/>
              <a:t>diễn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bằng con </a:t>
            </a:r>
            <a:r>
              <a:rPr lang="en-US" sz="2600" dirty="0" err="1"/>
              <a:t>trái</a:t>
            </a:r>
            <a:r>
              <a:rPr lang="en-US" sz="2600" dirty="0"/>
              <a:t>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em</a:t>
            </a:r>
            <a:r>
              <a:rPr lang="en-US" sz="2600" dirty="0"/>
              <a:t> </a:t>
            </a:r>
            <a:r>
              <a:rPr lang="en-US" sz="2600" dirty="0" err="1"/>
              <a:t>kế</a:t>
            </a:r>
            <a:r>
              <a:rPr lang="en-US" sz="2600" dirty="0"/>
              <a:t> </a:t>
            </a:r>
            <a:r>
              <a:rPr lang="en-US" sz="2600" dirty="0" err="1"/>
              <a:t>cận</a:t>
            </a:r>
            <a:r>
              <a:rPr lang="en-US" sz="2600" dirty="0"/>
              <a:t> </a:t>
            </a:r>
            <a:r>
              <a:rPr lang="en-US" sz="2600" dirty="0" err="1"/>
              <a:t>phải</a:t>
            </a:r>
            <a:r>
              <a:rPr lang="en-US" sz="2600" dirty="0"/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38</a:t>
            </a:fld>
            <a:endParaRPr lang="vi-VN"/>
          </a:p>
        </p:txBody>
      </p:sp>
      <p:sp>
        <p:nvSpPr>
          <p:cNvPr id="4" name="Line 8">
            <a:extLst>
              <a:ext uri="{FF2B5EF4-FFF2-40B4-BE49-F238E27FC236}">
                <a16:creationId xmlns:a16="http://schemas.microsoft.com/office/drawing/2014/main" id="{97B0EC28-92AA-B324-5DE0-AEC563FA06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33504" y="20574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54B22098-7D15-B594-3B98-EF0FA9FF46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6504" y="2133600"/>
            <a:ext cx="304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A67FD805-B1CF-C7D6-8FF3-350684081A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2704" y="2057400"/>
            <a:ext cx="1371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03840795-BDDC-4114-53DC-1C2658815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4167" y="3276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18CF9BB2-83DC-FC22-42F0-F0BFA73BDB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8904" y="42672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Line 18">
            <a:extLst>
              <a:ext uri="{FF2B5EF4-FFF2-40B4-BE49-F238E27FC236}">
                <a16:creationId xmlns:a16="http://schemas.microsoft.com/office/drawing/2014/main" id="{2A5F08AA-F673-C191-AB03-188E77350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7504" y="42672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Line 19">
            <a:extLst>
              <a:ext uri="{FF2B5EF4-FFF2-40B4-BE49-F238E27FC236}">
                <a16:creationId xmlns:a16="http://schemas.microsoft.com/office/drawing/2014/main" id="{BD9F502C-5852-FFFD-B9CC-5606DDE77D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3704" y="41910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Line 20">
            <a:extLst>
              <a:ext uri="{FF2B5EF4-FFF2-40B4-BE49-F238E27FC236}">
                <a16:creationId xmlns:a16="http://schemas.microsoft.com/office/drawing/2014/main" id="{22B6D2DA-F305-7050-5FD4-44AB1399C2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5504" y="4191000"/>
            <a:ext cx="609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6CDE3041-EA4F-175E-7375-76CBA385C8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52504" y="32004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6EC939AF-7E71-1BD9-D750-E31C77C8C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9704" y="32004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7" name="Group 100">
            <a:extLst>
              <a:ext uri="{FF2B5EF4-FFF2-40B4-BE49-F238E27FC236}">
                <a16:creationId xmlns:a16="http://schemas.microsoft.com/office/drawing/2014/main" id="{E753A4F9-55E5-2CED-669A-ED91A05F6BD9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1752600"/>
            <a:ext cx="5410200" cy="3810000"/>
            <a:chOff x="1824" y="1104"/>
            <a:chExt cx="3888" cy="2400"/>
          </a:xfrm>
        </p:grpSpPr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83D22357-3A96-15F0-AEF9-176FB6FC6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104"/>
              <a:ext cx="720" cy="24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021C066D-3D4F-568F-5337-8C22A8743B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1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DE59507D-21E2-97CF-018C-7496D262A7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11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1" name="Oval 28">
              <a:extLst>
                <a:ext uri="{FF2B5EF4-FFF2-40B4-BE49-F238E27FC236}">
                  <a16:creationId xmlns:a16="http://schemas.microsoft.com/office/drawing/2014/main" id="{9A5C3F83-E118-71A6-4D7B-4A0988911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16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Oval 29">
              <a:extLst>
                <a:ext uri="{FF2B5EF4-FFF2-40B4-BE49-F238E27FC236}">
                  <a16:creationId xmlns:a16="http://schemas.microsoft.com/office/drawing/2014/main" id="{47C09FC5-151E-998B-47D3-0324B6CB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165"/>
              <a:ext cx="96" cy="96"/>
            </a:xfrm>
            <a:prstGeom prst="ellipse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C0F2C810-EF3C-BEA0-6DE4-B7416508E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728"/>
              <a:ext cx="720" cy="24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Line 31">
              <a:extLst>
                <a:ext uri="{FF2B5EF4-FFF2-40B4-BE49-F238E27FC236}">
                  <a16:creationId xmlns:a16="http://schemas.microsoft.com/office/drawing/2014/main" id="{6CABC696-FBB1-3011-B1F3-34A5E6707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7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Line 32">
              <a:extLst>
                <a:ext uri="{FF2B5EF4-FFF2-40B4-BE49-F238E27FC236}">
                  <a16:creationId xmlns:a16="http://schemas.microsoft.com/office/drawing/2014/main" id="{A22D7350-C167-2D89-5C15-7C5404BA1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7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6" name="Oval 33">
              <a:extLst>
                <a:ext uri="{FF2B5EF4-FFF2-40B4-BE49-F238E27FC236}">
                  <a16:creationId xmlns:a16="http://schemas.microsoft.com/office/drawing/2014/main" id="{521F42B8-52AA-6C10-9007-763706A14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79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7" name="Oval 34">
              <a:extLst>
                <a:ext uri="{FF2B5EF4-FFF2-40B4-BE49-F238E27FC236}">
                  <a16:creationId xmlns:a16="http://schemas.microsoft.com/office/drawing/2014/main" id="{D2B731F0-5BF6-7288-B79F-4ACBE5628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789"/>
              <a:ext cx="96" cy="96"/>
            </a:xfrm>
            <a:prstGeom prst="ellipse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Rectangle 35">
              <a:extLst>
                <a:ext uri="{FF2B5EF4-FFF2-40B4-BE49-F238E27FC236}">
                  <a16:creationId xmlns:a16="http://schemas.microsoft.com/office/drawing/2014/main" id="{609215D2-5764-E62F-DEB5-C6C72E2A2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728"/>
              <a:ext cx="720" cy="24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Line 36">
              <a:extLst>
                <a:ext uri="{FF2B5EF4-FFF2-40B4-BE49-F238E27FC236}">
                  <a16:creationId xmlns:a16="http://schemas.microsoft.com/office/drawing/2014/main" id="{831922CC-6A45-2A5B-9FA7-46AE7BE78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7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" name="Line 37">
              <a:extLst>
                <a:ext uri="{FF2B5EF4-FFF2-40B4-BE49-F238E27FC236}">
                  <a16:creationId xmlns:a16="http://schemas.microsoft.com/office/drawing/2014/main" id="{4386D92B-262E-9BDF-CB4B-0165FD66B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7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Oval 38">
              <a:extLst>
                <a:ext uri="{FF2B5EF4-FFF2-40B4-BE49-F238E27FC236}">
                  <a16:creationId xmlns:a16="http://schemas.microsoft.com/office/drawing/2014/main" id="{531B8C50-11DF-4B12-F595-A4723FC3F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79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Oval 39">
              <a:extLst>
                <a:ext uri="{FF2B5EF4-FFF2-40B4-BE49-F238E27FC236}">
                  <a16:creationId xmlns:a16="http://schemas.microsoft.com/office/drawing/2014/main" id="{B55523E4-DA52-9E47-DC36-17A674A0C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1789"/>
              <a:ext cx="96" cy="96"/>
            </a:xfrm>
            <a:prstGeom prst="ellipse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Rectangle 40">
              <a:extLst>
                <a:ext uri="{FF2B5EF4-FFF2-40B4-BE49-F238E27FC236}">
                  <a16:creationId xmlns:a16="http://schemas.microsoft.com/office/drawing/2014/main" id="{5B94D526-EF5E-4CBA-FF35-2B926DFDB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728"/>
              <a:ext cx="720" cy="24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4" name="Line 41">
              <a:extLst>
                <a:ext uri="{FF2B5EF4-FFF2-40B4-BE49-F238E27FC236}">
                  <a16:creationId xmlns:a16="http://schemas.microsoft.com/office/drawing/2014/main" id="{92578F23-A23D-1177-0FE7-061426EED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7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5" name="Line 42">
              <a:extLst>
                <a:ext uri="{FF2B5EF4-FFF2-40B4-BE49-F238E27FC236}">
                  <a16:creationId xmlns:a16="http://schemas.microsoft.com/office/drawing/2014/main" id="{91889FAB-0526-9B9F-3BD1-E34B8D889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7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" name="Oval 43">
              <a:extLst>
                <a:ext uri="{FF2B5EF4-FFF2-40B4-BE49-F238E27FC236}">
                  <a16:creationId xmlns:a16="http://schemas.microsoft.com/office/drawing/2014/main" id="{B218039E-CA94-9D2B-6C88-5FC68F12F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79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Oval 44">
              <a:extLst>
                <a:ext uri="{FF2B5EF4-FFF2-40B4-BE49-F238E27FC236}">
                  <a16:creationId xmlns:a16="http://schemas.microsoft.com/office/drawing/2014/main" id="{6452EF32-6D26-32C8-1C3C-8E052FEA2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789"/>
              <a:ext cx="96" cy="96"/>
            </a:xfrm>
            <a:prstGeom prst="ellipse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" name="Line 45">
              <a:extLst>
                <a:ext uri="{FF2B5EF4-FFF2-40B4-BE49-F238E27FC236}">
                  <a16:creationId xmlns:a16="http://schemas.microsoft.com/office/drawing/2014/main" id="{777622B9-D37F-5B4A-6C0D-83DFB5471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83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9" name="Line 46">
              <a:extLst>
                <a:ext uri="{FF2B5EF4-FFF2-40B4-BE49-F238E27FC236}">
                  <a16:creationId xmlns:a16="http://schemas.microsoft.com/office/drawing/2014/main" id="{757C3319-3A96-4FC3-38E5-652CE378F1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83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0" name="Line 47">
              <a:extLst>
                <a:ext uri="{FF2B5EF4-FFF2-40B4-BE49-F238E27FC236}">
                  <a16:creationId xmlns:a16="http://schemas.microsoft.com/office/drawing/2014/main" id="{E52F917E-54E4-9CCA-4015-A5BFD3E4F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1207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1" name="Line 48">
              <a:extLst>
                <a:ext uri="{FF2B5EF4-FFF2-40B4-BE49-F238E27FC236}">
                  <a16:creationId xmlns:a16="http://schemas.microsoft.com/office/drawing/2014/main" id="{41A49267-E3D3-585A-CE22-EC7431D26D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20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2" name="Rectangle 49">
              <a:extLst>
                <a:ext uri="{FF2B5EF4-FFF2-40B4-BE49-F238E27FC236}">
                  <a16:creationId xmlns:a16="http://schemas.microsoft.com/office/drawing/2014/main" id="{A57AF9EC-D89A-D60B-EDA2-C9CFB5AD9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304"/>
              <a:ext cx="720" cy="24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Line 51">
              <a:extLst>
                <a:ext uri="{FF2B5EF4-FFF2-40B4-BE49-F238E27FC236}">
                  <a16:creationId xmlns:a16="http://schemas.microsoft.com/office/drawing/2014/main" id="{5DE6964D-2908-48F5-C3DD-70FBDA4B3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Oval 52">
              <a:extLst>
                <a:ext uri="{FF2B5EF4-FFF2-40B4-BE49-F238E27FC236}">
                  <a16:creationId xmlns:a16="http://schemas.microsoft.com/office/drawing/2014/main" id="{49AEF29E-5941-F24F-FF45-D3E69E9A3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6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" name="Oval 53">
              <a:extLst>
                <a:ext uri="{FF2B5EF4-FFF2-40B4-BE49-F238E27FC236}">
                  <a16:creationId xmlns:a16="http://schemas.microsoft.com/office/drawing/2014/main" id="{C95B89B4-F55D-F0A9-0B72-F464E086D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365"/>
              <a:ext cx="96" cy="96"/>
            </a:xfrm>
            <a:prstGeom prst="ellipse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Rectangle 54">
              <a:extLst>
                <a:ext uri="{FF2B5EF4-FFF2-40B4-BE49-F238E27FC236}">
                  <a16:creationId xmlns:a16="http://schemas.microsoft.com/office/drawing/2014/main" id="{5492E086-D466-3920-E60C-8AAF1358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304"/>
              <a:ext cx="720" cy="24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Line 55">
              <a:extLst>
                <a:ext uri="{FF2B5EF4-FFF2-40B4-BE49-F238E27FC236}">
                  <a16:creationId xmlns:a16="http://schemas.microsoft.com/office/drawing/2014/main" id="{17073A08-F86D-F24F-50FF-0F949291B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8" name="Line 56">
              <a:extLst>
                <a:ext uri="{FF2B5EF4-FFF2-40B4-BE49-F238E27FC236}">
                  <a16:creationId xmlns:a16="http://schemas.microsoft.com/office/drawing/2014/main" id="{D5E3B7DA-BD31-9CCC-EA92-238A3333A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9" name="Oval 57">
              <a:extLst>
                <a:ext uri="{FF2B5EF4-FFF2-40B4-BE49-F238E27FC236}">
                  <a16:creationId xmlns:a16="http://schemas.microsoft.com/office/drawing/2014/main" id="{D9D0F730-7585-E5D0-0196-EB94BA867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36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Oval 58">
              <a:extLst>
                <a:ext uri="{FF2B5EF4-FFF2-40B4-BE49-F238E27FC236}">
                  <a16:creationId xmlns:a16="http://schemas.microsoft.com/office/drawing/2014/main" id="{ACAA831B-D033-2986-9125-5AF6CA5AC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365"/>
              <a:ext cx="96" cy="96"/>
            </a:xfrm>
            <a:prstGeom prst="ellipse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1" name="Line 59">
              <a:extLst>
                <a:ext uri="{FF2B5EF4-FFF2-40B4-BE49-F238E27FC236}">
                  <a16:creationId xmlns:a16="http://schemas.microsoft.com/office/drawing/2014/main" id="{70E31F21-F49A-1B5A-423A-A0CE29AF5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41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2" name="Line 60">
              <a:extLst>
                <a:ext uri="{FF2B5EF4-FFF2-40B4-BE49-F238E27FC236}">
                  <a16:creationId xmlns:a16="http://schemas.microsoft.com/office/drawing/2014/main" id="{037D99D9-C48A-5FFE-127D-9F10C1B89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7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Line 61">
              <a:extLst>
                <a:ext uri="{FF2B5EF4-FFF2-40B4-BE49-F238E27FC236}">
                  <a16:creationId xmlns:a16="http://schemas.microsoft.com/office/drawing/2014/main" id="{7BC0B480-5F1E-6F62-524F-CB3158946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Line 62">
              <a:extLst>
                <a:ext uri="{FF2B5EF4-FFF2-40B4-BE49-F238E27FC236}">
                  <a16:creationId xmlns:a16="http://schemas.microsoft.com/office/drawing/2014/main" id="{31CF6AE2-FBEA-1372-F6D0-639F27744B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187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Rectangle 63">
              <a:extLst>
                <a:ext uri="{FF2B5EF4-FFF2-40B4-BE49-F238E27FC236}">
                  <a16:creationId xmlns:a16="http://schemas.microsoft.com/office/drawing/2014/main" id="{3A38E732-B8E6-94DE-42BD-64AC08847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2304"/>
              <a:ext cx="720" cy="24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6" name="Line 64">
              <a:extLst>
                <a:ext uri="{FF2B5EF4-FFF2-40B4-BE49-F238E27FC236}">
                  <a16:creationId xmlns:a16="http://schemas.microsoft.com/office/drawing/2014/main" id="{666FC634-2B21-4878-7FC2-A6B63C5774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7" name="Line 65">
              <a:extLst>
                <a:ext uri="{FF2B5EF4-FFF2-40B4-BE49-F238E27FC236}">
                  <a16:creationId xmlns:a16="http://schemas.microsoft.com/office/drawing/2014/main" id="{0DD914B7-8C55-15C0-A86F-0BAB2C8EF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23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Oval 66">
              <a:extLst>
                <a:ext uri="{FF2B5EF4-FFF2-40B4-BE49-F238E27FC236}">
                  <a16:creationId xmlns:a16="http://schemas.microsoft.com/office/drawing/2014/main" id="{D0ADDED8-D856-FB86-D958-3755A8887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36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9" name="Oval 67">
              <a:extLst>
                <a:ext uri="{FF2B5EF4-FFF2-40B4-BE49-F238E27FC236}">
                  <a16:creationId xmlns:a16="http://schemas.microsoft.com/office/drawing/2014/main" id="{F3E0198E-75EE-2A6C-A020-A8CC165C2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2365"/>
              <a:ext cx="96" cy="96"/>
            </a:xfrm>
            <a:prstGeom prst="ellipse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0" name="Line 68">
              <a:extLst>
                <a:ext uri="{FF2B5EF4-FFF2-40B4-BE49-F238E27FC236}">
                  <a16:creationId xmlns:a16="http://schemas.microsoft.com/office/drawing/2014/main" id="{802FA13A-24C4-22E5-9525-7BD815444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1" name="Line 69">
              <a:extLst>
                <a:ext uri="{FF2B5EF4-FFF2-40B4-BE49-F238E27FC236}">
                  <a16:creationId xmlns:a16="http://schemas.microsoft.com/office/drawing/2014/main" id="{6011FB43-F8EF-DB27-EFF7-BF8EDE55D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11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2" name="Line 70">
              <a:extLst>
                <a:ext uri="{FF2B5EF4-FFF2-40B4-BE49-F238E27FC236}">
                  <a16:creationId xmlns:a16="http://schemas.microsoft.com/office/drawing/2014/main" id="{261A794F-54EB-6D60-6079-98377D526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11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3" name="Rectangle 71">
              <a:extLst>
                <a:ext uri="{FF2B5EF4-FFF2-40B4-BE49-F238E27FC236}">
                  <a16:creationId xmlns:a16="http://schemas.microsoft.com/office/drawing/2014/main" id="{66C4D968-8822-2499-BA7D-24055F211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264"/>
              <a:ext cx="720" cy="24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4" name="Line 72">
              <a:extLst>
                <a:ext uri="{FF2B5EF4-FFF2-40B4-BE49-F238E27FC236}">
                  <a16:creationId xmlns:a16="http://schemas.microsoft.com/office/drawing/2014/main" id="{2556F05B-C724-7ED0-73B4-B7D4009BB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5" name="Line 73">
              <a:extLst>
                <a:ext uri="{FF2B5EF4-FFF2-40B4-BE49-F238E27FC236}">
                  <a16:creationId xmlns:a16="http://schemas.microsoft.com/office/drawing/2014/main" id="{40518B9F-8BB0-EE6B-477A-719FCD2F9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Oval 74">
              <a:extLst>
                <a:ext uri="{FF2B5EF4-FFF2-40B4-BE49-F238E27FC236}">
                  <a16:creationId xmlns:a16="http://schemas.microsoft.com/office/drawing/2014/main" id="{7E41080A-202B-89DD-B383-BDB46615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2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7" name="Oval 75">
              <a:extLst>
                <a:ext uri="{FF2B5EF4-FFF2-40B4-BE49-F238E27FC236}">
                  <a16:creationId xmlns:a16="http://schemas.microsoft.com/office/drawing/2014/main" id="{C1157721-0B26-050A-778E-56EB44E4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325"/>
              <a:ext cx="96" cy="96"/>
            </a:xfrm>
            <a:prstGeom prst="ellipse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8" name="Rectangle 76">
              <a:extLst>
                <a:ext uri="{FF2B5EF4-FFF2-40B4-BE49-F238E27FC236}">
                  <a16:creationId xmlns:a16="http://schemas.microsoft.com/office/drawing/2014/main" id="{882115D4-DA25-899A-7315-A51621AE5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264"/>
              <a:ext cx="720" cy="24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9" name="Line 77">
              <a:extLst>
                <a:ext uri="{FF2B5EF4-FFF2-40B4-BE49-F238E27FC236}">
                  <a16:creationId xmlns:a16="http://schemas.microsoft.com/office/drawing/2014/main" id="{81F317AF-2CE3-D2DD-B85A-B4199B1708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0" name="Line 78">
              <a:extLst>
                <a:ext uri="{FF2B5EF4-FFF2-40B4-BE49-F238E27FC236}">
                  <a16:creationId xmlns:a16="http://schemas.microsoft.com/office/drawing/2014/main" id="{7103DDD9-F40E-6D8A-4EF3-0D170C7A1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0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1" name="Oval 79">
              <a:extLst>
                <a:ext uri="{FF2B5EF4-FFF2-40B4-BE49-F238E27FC236}">
                  <a16:creationId xmlns:a16="http://schemas.microsoft.com/office/drawing/2014/main" id="{FD29E623-7A7D-25E5-58A7-C62C68303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332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2" name="Oval 80">
              <a:extLst>
                <a:ext uri="{FF2B5EF4-FFF2-40B4-BE49-F238E27FC236}">
                  <a16:creationId xmlns:a16="http://schemas.microsoft.com/office/drawing/2014/main" id="{9F358087-800C-EEA9-82BE-E786064F0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8" y="3325"/>
              <a:ext cx="96" cy="96"/>
            </a:xfrm>
            <a:prstGeom prst="ellipse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3" name="Rectangle 81">
              <a:extLst>
                <a:ext uri="{FF2B5EF4-FFF2-40B4-BE49-F238E27FC236}">
                  <a16:creationId xmlns:a16="http://schemas.microsoft.com/office/drawing/2014/main" id="{084BAAE0-6031-5D61-AB36-D6D143B28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264"/>
              <a:ext cx="720" cy="24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4" name="Line 82">
              <a:extLst>
                <a:ext uri="{FF2B5EF4-FFF2-40B4-BE49-F238E27FC236}">
                  <a16:creationId xmlns:a16="http://schemas.microsoft.com/office/drawing/2014/main" id="{D6199F2E-1C47-2D2A-C724-953C9579A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5" name="Line 83">
              <a:extLst>
                <a:ext uri="{FF2B5EF4-FFF2-40B4-BE49-F238E27FC236}">
                  <a16:creationId xmlns:a16="http://schemas.microsoft.com/office/drawing/2014/main" id="{73E2DE11-9A61-C912-7BD2-1C007EC0D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6" name="Oval 84">
              <a:extLst>
                <a:ext uri="{FF2B5EF4-FFF2-40B4-BE49-F238E27FC236}">
                  <a16:creationId xmlns:a16="http://schemas.microsoft.com/office/drawing/2014/main" id="{35340714-3651-822D-9070-FBA475527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32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7" name="Oval 85">
              <a:extLst>
                <a:ext uri="{FF2B5EF4-FFF2-40B4-BE49-F238E27FC236}">
                  <a16:creationId xmlns:a16="http://schemas.microsoft.com/office/drawing/2014/main" id="{D83B12FF-DA9A-6216-66EA-B1756E14E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325"/>
              <a:ext cx="96" cy="96"/>
            </a:xfrm>
            <a:prstGeom prst="ellipse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8" name="Line 86">
              <a:extLst>
                <a:ext uri="{FF2B5EF4-FFF2-40B4-BE49-F238E27FC236}">
                  <a16:creationId xmlns:a16="http://schemas.microsoft.com/office/drawing/2014/main" id="{D67A7510-12B4-AFC6-77FA-85EC5E64B3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37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9" name="Line 87">
              <a:extLst>
                <a:ext uri="{FF2B5EF4-FFF2-40B4-BE49-F238E27FC236}">
                  <a16:creationId xmlns:a16="http://schemas.microsoft.com/office/drawing/2014/main" id="{A8BF9D4A-C0CF-E246-ADC8-3EE90B077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337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Rectangle 90">
              <a:extLst>
                <a:ext uri="{FF2B5EF4-FFF2-40B4-BE49-F238E27FC236}">
                  <a16:creationId xmlns:a16="http://schemas.microsoft.com/office/drawing/2014/main" id="{8AD374EB-3EA0-5C6B-7EE7-A1800BF31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264"/>
              <a:ext cx="720" cy="24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1" name="Line 91">
              <a:extLst>
                <a:ext uri="{FF2B5EF4-FFF2-40B4-BE49-F238E27FC236}">
                  <a16:creationId xmlns:a16="http://schemas.microsoft.com/office/drawing/2014/main" id="{2589FBFF-CFF1-063B-5D18-09EF8F19AA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2" name="Line 92">
              <a:extLst>
                <a:ext uri="{FF2B5EF4-FFF2-40B4-BE49-F238E27FC236}">
                  <a16:creationId xmlns:a16="http://schemas.microsoft.com/office/drawing/2014/main" id="{9D22FE6B-FED3-7076-04D8-1F225064A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26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3" name="Oval 93">
              <a:extLst>
                <a:ext uri="{FF2B5EF4-FFF2-40B4-BE49-F238E27FC236}">
                  <a16:creationId xmlns:a16="http://schemas.microsoft.com/office/drawing/2014/main" id="{4E2E835B-340D-F8C6-B529-3FE742344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32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4" name="Oval 94">
              <a:extLst>
                <a:ext uri="{FF2B5EF4-FFF2-40B4-BE49-F238E27FC236}">
                  <a16:creationId xmlns:a16="http://schemas.microsoft.com/office/drawing/2014/main" id="{9FCBF4F0-CD3A-C827-A8A8-E339AAF5A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325"/>
              <a:ext cx="96" cy="96"/>
            </a:xfrm>
            <a:prstGeom prst="ellipse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5" name="Line 95">
              <a:extLst>
                <a:ext uri="{FF2B5EF4-FFF2-40B4-BE49-F238E27FC236}">
                  <a16:creationId xmlns:a16="http://schemas.microsoft.com/office/drawing/2014/main" id="{6AA9454D-A355-10D5-494C-3C7545BA06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37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6" name="Line 96">
              <a:extLst>
                <a:ext uri="{FF2B5EF4-FFF2-40B4-BE49-F238E27FC236}">
                  <a16:creationId xmlns:a16="http://schemas.microsoft.com/office/drawing/2014/main" id="{D17AC654-85AC-D97A-8AC3-1BCA99FFC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97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7" name="Line 97">
              <a:extLst>
                <a:ext uri="{FF2B5EF4-FFF2-40B4-BE49-F238E27FC236}">
                  <a16:creationId xmlns:a16="http://schemas.microsoft.com/office/drawing/2014/main" id="{31CF869E-B57B-9599-5EE8-56E0BAF3E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976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8" name="Line 98">
              <a:extLst>
                <a:ext uri="{FF2B5EF4-FFF2-40B4-BE49-F238E27FC236}">
                  <a16:creationId xmlns:a16="http://schemas.microsoft.com/office/drawing/2014/main" id="{F3AB828F-F43D-3B87-0EA2-2966FC6ED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2448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4344EA-A317-E444-45F5-51AE838EBE44}"/>
              </a:ext>
            </a:extLst>
          </p:cNvPr>
          <p:cNvGrpSpPr/>
          <p:nvPr/>
        </p:nvGrpSpPr>
        <p:grpSpPr>
          <a:xfrm>
            <a:off x="2747904" y="1752600"/>
            <a:ext cx="381000" cy="381000"/>
            <a:chOff x="1524000" y="1600200"/>
            <a:chExt cx="381000" cy="381000"/>
          </a:xfrm>
        </p:grpSpPr>
        <p:sp>
          <p:nvSpPr>
            <p:cNvPr id="90" name="Oval 4">
              <a:extLst>
                <a:ext uri="{FF2B5EF4-FFF2-40B4-BE49-F238E27FC236}">
                  <a16:creationId xmlns:a16="http://schemas.microsoft.com/office/drawing/2014/main" id="{627545FD-E235-8AFE-6DE8-752ABD637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16002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61DB877-6FD9-109C-55D4-04CE07382F8C}"/>
                </a:ext>
              </a:extLst>
            </p:cNvPr>
            <p:cNvSpPr txBox="1"/>
            <p:nvPr/>
          </p:nvSpPr>
          <p:spPr>
            <a:xfrm>
              <a:off x="1524000" y="16002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</a:t>
              </a:r>
              <a:endParaRPr lang="en-US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32B29D1-B9BF-9960-198D-879F860643D3}"/>
              </a:ext>
            </a:extLst>
          </p:cNvPr>
          <p:cNvSpPr txBox="1"/>
          <p:nvPr/>
        </p:nvSpPr>
        <p:spPr>
          <a:xfrm>
            <a:off x="8686800" y="175260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94EB8C4-EC9A-C8ED-6925-A07E9193413C}"/>
              </a:ext>
            </a:extLst>
          </p:cNvPr>
          <p:cNvGrpSpPr/>
          <p:nvPr/>
        </p:nvGrpSpPr>
        <p:grpSpPr>
          <a:xfrm>
            <a:off x="1604904" y="2895600"/>
            <a:ext cx="381000" cy="381000"/>
            <a:chOff x="1524000" y="1600200"/>
            <a:chExt cx="381000" cy="381000"/>
          </a:xfrm>
        </p:grpSpPr>
        <p:sp>
          <p:nvSpPr>
            <p:cNvPr id="94" name="Oval 4">
              <a:extLst>
                <a:ext uri="{FF2B5EF4-FFF2-40B4-BE49-F238E27FC236}">
                  <a16:creationId xmlns:a16="http://schemas.microsoft.com/office/drawing/2014/main" id="{A5A8655E-4DBC-B1E0-0BCF-1E35A6D69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16002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4B98E72-C9A4-6E9B-585A-9F768ED295E7}"/>
                </a:ext>
              </a:extLst>
            </p:cNvPr>
            <p:cNvSpPr txBox="1"/>
            <p:nvPr/>
          </p:nvSpPr>
          <p:spPr>
            <a:xfrm>
              <a:off x="1524000" y="16002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</a:t>
              </a:r>
              <a:endParaRPr lang="en-US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C098F34-03E7-FA98-5D20-26AB3D87FF26}"/>
              </a:ext>
            </a:extLst>
          </p:cNvPr>
          <p:cNvGrpSpPr/>
          <p:nvPr/>
        </p:nvGrpSpPr>
        <p:grpSpPr>
          <a:xfrm>
            <a:off x="4119504" y="2895600"/>
            <a:ext cx="381000" cy="381000"/>
            <a:chOff x="1524000" y="1600200"/>
            <a:chExt cx="381000" cy="381000"/>
          </a:xfrm>
        </p:grpSpPr>
        <p:sp>
          <p:nvSpPr>
            <p:cNvPr id="97" name="Oval 4">
              <a:extLst>
                <a:ext uri="{FF2B5EF4-FFF2-40B4-BE49-F238E27FC236}">
                  <a16:creationId xmlns:a16="http://schemas.microsoft.com/office/drawing/2014/main" id="{705D2331-13A8-5B24-3758-38618BD49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16002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042C2AD-708B-466D-E3E9-1BFFBE0073C4}"/>
                </a:ext>
              </a:extLst>
            </p:cNvPr>
            <p:cNvSpPr txBox="1"/>
            <p:nvPr/>
          </p:nvSpPr>
          <p:spPr>
            <a:xfrm>
              <a:off x="1524000" y="16002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</a:t>
              </a:r>
              <a:endParaRPr lang="en-US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8FFA77F-4D49-0EA9-6525-C5AEA4825B16}"/>
              </a:ext>
            </a:extLst>
          </p:cNvPr>
          <p:cNvGrpSpPr/>
          <p:nvPr/>
        </p:nvGrpSpPr>
        <p:grpSpPr>
          <a:xfrm>
            <a:off x="3128904" y="2895600"/>
            <a:ext cx="381000" cy="381000"/>
            <a:chOff x="1524000" y="1600200"/>
            <a:chExt cx="381000" cy="381000"/>
          </a:xfrm>
        </p:grpSpPr>
        <p:sp>
          <p:nvSpPr>
            <p:cNvPr id="100" name="Oval 4">
              <a:extLst>
                <a:ext uri="{FF2B5EF4-FFF2-40B4-BE49-F238E27FC236}">
                  <a16:creationId xmlns:a16="http://schemas.microsoft.com/office/drawing/2014/main" id="{7492CE04-110B-06E4-A0DC-57C88302A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16002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C7D70C1-E413-14AB-49D4-9E65FB142E5F}"/>
                </a:ext>
              </a:extLst>
            </p:cNvPr>
            <p:cNvSpPr txBox="1"/>
            <p:nvPr/>
          </p:nvSpPr>
          <p:spPr>
            <a:xfrm>
              <a:off x="1524000" y="16002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</a:t>
              </a:r>
              <a:endParaRPr lang="en-US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AB719C3-5CAE-4E4C-02C1-76744FCDFD28}"/>
              </a:ext>
            </a:extLst>
          </p:cNvPr>
          <p:cNvGrpSpPr/>
          <p:nvPr/>
        </p:nvGrpSpPr>
        <p:grpSpPr>
          <a:xfrm>
            <a:off x="3433704" y="4800600"/>
            <a:ext cx="381000" cy="381000"/>
            <a:chOff x="1524000" y="1600200"/>
            <a:chExt cx="381000" cy="381000"/>
          </a:xfrm>
        </p:grpSpPr>
        <p:sp>
          <p:nvSpPr>
            <p:cNvPr id="103" name="Oval 4">
              <a:extLst>
                <a:ext uri="{FF2B5EF4-FFF2-40B4-BE49-F238E27FC236}">
                  <a16:creationId xmlns:a16="http://schemas.microsoft.com/office/drawing/2014/main" id="{6267B593-476F-16C0-9FE5-B16BCB9BC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16002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50FF514-1289-D8C1-68CE-6CEEB56399EF}"/>
                </a:ext>
              </a:extLst>
            </p:cNvPr>
            <p:cNvSpPr txBox="1"/>
            <p:nvPr/>
          </p:nvSpPr>
          <p:spPr>
            <a:xfrm>
              <a:off x="1524000" y="16002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</a:t>
              </a:r>
              <a:endParaRPr lang="en-US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B8E4916-DA24-9002-3990-56A6DD238D84}"/>
              </a:ext>
            </a:extLst>
          </p:cNvPr>
          <p:cNvGrpSpPr/>
          <p:nvPr/>
        </p:nvGrpSpPr>
        <p:grpSpPr>
          <a:xfrm>
            <a:off x="2900304" y="4800600"/>
            <a:ext cx="381000" cy="381000"/>
            <a:chOff x="1524000" y="1600200"/>
            <a:chExt cx="381000" cy="381000"/>
          </a:xfrm>
        </p:grpSpPr>
        <p:sp>
          <p:nvSpPr>
            <p:cNvPr id="106" name="Oval 4">
              <a:extLst>
                <a:ext uri="{FF2B5EF4-FFF2-40B4-BE49-F238E27FC236}">
                  <a16:creationId xmlns:a16="http://schemas.microsoft.com/office/drawing/2014/main" id="{E0B20260-BACA-DC6A-7731-3F8B35E5C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16002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69B9EAA-4B28-AC4F-DE75-6579FD48B3C3}"/>
                </a:ext>
              </a:extLst>
            </p:cNvPr>
            <p:cNvSpPr txBox="1"/>
            <p:nvPr/>
          </p:nvSpPr>
          <p:spPr>
            <a:xfrm>
              <a:off x="1524000" y="16002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</a:t>
              </a:r>
              <a:endParaRPr lang="en-US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8F8EF29-E9B2-9853-A8A8-88FF4B46A14F}"/>
              </a:ext>
            </a:extLst>
          </p:cNvPr>
          <p:cNvGrpSpPr/>
          <p:nvPr/>
        </p:nvGrpSpPr>
        <p:grpSpPr>
          <a:xfrm>
            <a:off x="2366904" y="4800600"/>
            <a:ext cx="381000" cy="381000"/>
            <a:chOff x="1524000" y="1600200"/>
            <a:chExt cx="381000" cy="381000"/>
          </a:xfrm>
        </p:grpSpPr>
        <p:sp>
          <p:nvSpPr>
            <p:cNvPr id="109" name="Oval 4">
              <a:extLst>
                <a:ext uri="{FF2B5EF4-FFF2-40B4-BE49-F238E27FC236}">
                  <a16:creationId xmlns:a16="http://schemas.microsoft.com/office/drawing/2014/main" id="{59337F7E-0101-0092-890F-6DE143F2B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16002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C6E3102-A856-2646-F663-133331954927}"/>
                </a:ext>
              </a:extLst>
            </p:cNvPr>
            <p:cNvSpPr txBox="1"/>
            <p:nvPr/>
          </p:nvSpPr>
          <p:spPr>
            <a:xfrm>
              <a:off x="1524000" y="16002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</a:t>
              </a:r>
              <a:endParaRPr lang="en-US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4C05E2D-4C86-887B-F9F0-224BF9CD3162}"/>
              </a:ext>
            </a:extLst>
          </p:cNvPr>
          <p:cNvGrpSpPr/>
          <p:nvPr/>
        </p:nvGrpSpPr>
        <p:grpSpPr>
          <a:xfrm>
            <a:off x="1833504" y="3733800"/>
            <a:ext cx="381000" cy="381000"/>
            <a:chOff x="1524000" y="1600200"/>
            <a:chExt cx="381000" cy="381000"/>
          </a:xfrm>
        </p:grpSpPr>
        <p:sp>
          <p:nvSpPr>
            <p:cNvPr id="112" name="Oval 4">
              <a:extLst>
                <a:ext uri="{FF2B5EF4-FFF2-40B4-BE49-F238E27FC236}">
                  <a16:creationId xmlns:a16="http://schemas.microsoft.com/office/drawing/2014/main" id="{B3A09F5F-F37D-CA60-6025-D98539BDC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16002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1D97285-16D6-F90C-5C95-BB21A5D22BBF}"/>
                </a:ext>
              </a:extLst>
            </p:cNvPr>
            <p:cNvSpPr txBox="1"/>
            <p:nvPr/>
          </p:nvSpPr>
          <p:spPr>
            <a:xfrm>
              <a:off x="1524000" y="16002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  <a:endParaRPr lang="en-US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D8C90C5-3A9C-08D6-938F-A6EB4AAC2335}"/>
              </a:ext>
            </a:extLst>
          </p:cNvPr>
          <p:cNvGrpSpPr/>
          <p:nvPr/>
        </p:nvGrpSpPr>
        <p:grpSpPr>
          <a:xfrm>
            <a:off x="1300104" y="3733800"/>
            <a:ext cx="381000" cy="381000"/>
            <a:chOff x="1524000" y="1600200"/>
            <a:chExt cx="381000" cy="381000"/>
          </a:xfrm>
        </p:grpSpPr>
        <p:sp>
          <p:nvSpPr>
            <p:cNvPr id="115" name="Oval 4">
              <a:extLst>
                <a:ext uri="{FF2B5EF4-FFF2-40B4-BE49-F238E27FC236}">
                  <a16:creationId xmlns:a16="http://schemas.microsoft.com/office/drawing/2014/main" id="{4AC1546A-5713-54B4-AB4F-69608307B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16002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52DDC2A-CA27-8C15-1C17-298136525A34}"/>
                </a:ext>
              </a:extLst>
            </p:cNvPr>
            <p:cNvSpPr txBox="1"/>
            <p:nvPr/>
          </p:nvSpPr>
          <p:spPr>
            <a:xfrm>
              <a:off x="1524000" y="16002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</a:t>
              </a:r>
              <a:endParaRPr lang="en-US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5F71B5A-1C9A-5A21-ECA7-F7D398C8CE28}"/>
              </a:ext>
            </a:extLst>
          </p:cNvPr>
          <p:cNvGrpSpPr/>
          <p:nvPr/>
        </p:nvGrpSpPr>
        <p:grpSpPr>
          <a:xfrm>
            <a:off x="3128904" y="3886200"/>
            <a:ext cx="381000" cy="381000"/>
            <a:chOff x="1524000" y="1600200"/>
            <a:chExt cx="381000" cy="381000"/>
          </a:xfrm>
        </p:grpSpPr>
        <p:sp>
          <p:nvSpPr>
            <p:cNvPr id="118" name="Oval 4">
              <a:extLst>
                <a:ext uri="{FF2B5EF4-FFF2-40B4-BE49-F238E27FC236}">
                  <a16:creationId xmlns:a16="http://schemas.microsoft.com/office/drawing/2014/main" id="{ECB832FB-6224-3B61-36D5-9A100C5D9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16002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CFBC633-A0FD-AAEC-2B81-A7274E502298}"/>
                </a:ext>
              </a:extLst>
            </p:cNvPr>
            <p:cNvSpPr txBox="1"/>
            <p:nvPr/>
          </p:nvSpPr>
          <p:spPr>
            <a:xfrm>
              <a:off x="1524000" y="16002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</a:t>
              </a:r>
              <a:endParaRPr lang="en-US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8C10941-FAF4-728F-10B6-752CAE1DE643}"/>
              </a:ext>
            </a:extLst>
          </p:cNvPr>
          <p:cNvGrpSpPr/>
          <p:nvPr/>
        </p:nvGrpSpPr>
        <p:grpSpPr>
          <a:xfrm>
            <a:off x="3967104" y="4800600"/>
            <a:ext cx="381000" cy="381000"/>
            <a:chOff x="1524000" y="1600200"/>
            <a:chExt cx="381000" cy="381000"/>
          </a:xfrm>
        </p:grpSpPr>
        <p:sp>
          <p:nvSpPr>
            <p:cNvPr id="121" name="Oval 4">
              <a:extLst>
                <a:ext uri="{FF2B5EF4-FFF2-40B4-BE49-F238E27FC236}">
                  <a16:creationId xmlns:a16="http://schemas.microsoft.com/office/drawing/2014/main" id="{2F3C1DBC-499F-6687-BD1B-CCF8FBAC5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1600200"/>
              <a:ext cx="381000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3B9CD48-A29D-A26D-1B28-E0B96D088F4C}"/>
                </a:ext>
              </a:extLst>
            </p:cNvPr>
            <p:cNvSpPr txBox="1"/>
            <p:nvPr/>
          </p:nvSpPr>
          <p:spPr>
            <a:xfrm>
              <a:off x="1524000" y="1600200"/>
              <a:ext cx="22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</a:t>
              </a:r>
              <a:endParaRPr lang="en-US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D72AD606-0AD2-8DC8-ACAD-50B3C458D7D9}"/>
              </a:ext>
            </a:extLst>
          </p:cNvPr>
          <p:cNvSpPr txBox="1"/>
          <p:nvPr/>
        </p:nvSpPr>
        <p:spPr>
          <a:xfrm>
            <a:off x="9525000" y="274320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317CBC8-5C78-7A7B-7713-02535BCEE756}"/>
              </a:ext>
            </a:extLst>
          </p:cNvPr>
          <p:cNvSpPr txBox="1"/>
          <p:nvPr/>
        </p:nvSpPr>
        <p:spPr>
          <a:xfrm>
            <a:off x="7315200" y="365760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09B55A3-42E2-0617-4064-02428B0844F5}"/>
              </a:ext>
            </a:extLst>
          </p:cNvPr>
          <p:cNvSpPr txBox="1"/>
          <p:nvPr/>
        </p:nvSpPr>
        <p:spPr>
          <a:xfrm>
            <a:off x="5867400" y="365760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BD84196-2D8F-2C11-B25D-E3EE543017D6}"/>
              </a:ext>
            </a:extLst>
          </p:cNvPr>
          <p:cNvSpPr txBox="1"/>
          <p:nvPr/>
        </p:nvSpPr>
        <p:spPr>
          <a:xfrm>
            <a:off x="5410200" y="518160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3940294-47F5-0642-10B1-6F965E2431B1}"/>
              </a:ext>
            </a:extLst>
          </p:cNvPr>
          <p:cNvSpPr txBox="1"/>
          <p:nvPr/>
        </p:nvSpPr>
        <p:spPr>
          <a:xfrm>
            <a:off x="8991600" y="365760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4E62156-888B-7BDC-178B-C6D2E789D0BB}"/>
              </a:ext>
            </a:extLst>
          </p:cNvPr>
          <p:cNvSpPr txBox="1"/>
          <p:nvPr/>
        </p:nvSpPr>
        <p:spPr>
          <a:xfrm>
            <a:off x="6477000" y="274320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A04A325-A686-2016-C733-4D02CF3C7614}"/>
              </a:ext>
            </a:extLst>
          </p:cNvPr>
          <p:cNvSpPr txBox="1"/>
          <p:nvPr/>
        </p:nvSpPr>
        <p:spPr>
          <a:xfrm>
            <a:off x="6858000" y="518160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D19C74B-7EEF-DEB3-22C7-BA697548AADB}"/>
              </a:ext>
            </a:extLst>
          </p:cNvPr>
          <p:cNvSpPr txBox="1"/>
          <p:nvPr/>
        </p:nvSpPr>
        <p:spPr>
          <a:xfrm>
            <a:off x="8001000" y="274320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D338C7F-1E37-E1D5-11BE-2330FEC60132}"/>
              </a:ext>
            </a:extLst>
          </p:cNvPr>
          <p:cNvSpPr txBox="1"/>
          <p:nvPr/>
        </p:nvSpPr>
        <p:spPr>
          <a:xfrm>
            <a:off x="9753600" y="518160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FFFD634-605D-4D37-B31B-495D2CEBD0A2}"/>
              </a:ext>
            </a:extLst>
          </p:cNvPr>
          <p:cNvSpPr txBox="1"/>
          <p:nvPr/>
        </p:nvSpPr>
        <p:spPr>
          <a:xfrm>
            <a:off x="8305800" y="518160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4041B-3C93-572E-0F6B-6F60409CD33B}"/>
              </a:ext>
            </a:extLst>
          </p:cNvPr>
          <p:cNvSpPr txBox="1"/>
          <p:nvPr/>
        </p:nvSpPr>
        <p:spPr>
          <a:xfrm>
            <a:off x="1643004" y="58629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tổng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quát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FFCF8-9540-9979-0A46-01D303D06D20}"/>
              </a:ext>
            </a:extLst>
          </p:cNvPr>
          <p:cNvSpPr txBox="1"/>
          <p:nvPr/>
        </p:nvSpPr>
        <p:spPr>
          <a:xfrm>
            <a:off x="6863174" y="5919678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8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1. </a:t>
            </a:r>
            <a:r>
              <a:rPr lang="en-US" sz="3600" dirty="0">
                <a:cs typeface="Arial" panose="020B0604020202020204" pitchFamily="34" charset="0"/>
              </a:rPr>
              <a:t>CẤU TRÚC DỮ LIỆU BIỂU DIỄN CÂY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>
                <a:cs typeface="Arial" panose="020B0604020202020204" pitchFamily="34" charset="0"/>
              </a:rPr>
              <a:t>1.3. Biểu </a:t>
            </a:r>
            <a:r>
              <a:rPr lang="en-US" sz="2600" dirty="0" err="1">
                <a:cs typeface="Arial" panose="020B0604020202020204" pitchFamily="34" charset="0"/>
              </a:rPr>
              <a:t>diễn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cây</a:t>
            </a:r>
            <a:r>
              <a:rPr lang="en-US" sz="2600" dirty="0">
                <a:cs typeface="Arial" panose="020B0604020202020204" pitchFamily="34" charset="0"/>
              </a:rPr>
              <a:t> bằng con </a:t>
            </a:r>
            <a:r>
              <a:rPr lang="en-US" sz="2600" dirty="0" err="1">
                <a:cs typeface="Arial" panose="020B0604020202020204" pitchFamily="34" charset="0"/>
              </a:rPr>
              <a:t>trái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và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em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kế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cận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phải</a:t>
            </a:r>
            <a:r>
              <a:rPr lang="en-US" sz="26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39</a:t>
            </a:fld>
            <a:endParaRPr lang="vi-V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44BD69-D414-BCD7-4FF5-49FF272237A9}"/>
              </a:ext>
            </a:extLst>
          </p:cNvPr>
          <p:cNvSpPr txBox="1">
            <a:spLocks/>
          </p:cNvSpPr>
          <p:nvPr/>
        </p:nvSpPr>
        <p:spPr>
          <a:xfrm>
            <a:off x="507337" y="1582503"/>
            <a:ext cx="11151792" cy="4682493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 xét:</a:t>
            </a:r>
          </a:p>
          <a:p>
            <a:pPr algn="just">
              <a:lnSpc>
                <a:spcPct val="150000"/>
              </a:lnSpc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 cách biểu diễn này, các thao tác cơ bản dễ dàng cài đặt.</a:t>
            </a:r>
          </a:p>
          <a:p>
            <a:pPr algn="just">
              <a:lnSpc>
                <a:spcPct val="150000"/>
              </a:lnSpc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 có thao tác </a:t>
            </a: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parent 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 đòi hỏi phải duyệt danh sách nên không hiệu quả. 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48640" lvl="1" algn="just">
              <a:lnSpc>
                <a:spcPct val="150000"/>
              </a:lnSpc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 trường hợp phép toán này phải dùng thường xuyên, bổ sung thêm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trường nữa vào bản ghi để lưu cha của nút.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0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DDB13-C82B-EA37-5D8F-FDB03C2A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>
                <a:cs typeface="Arial" panose="020B0604020202020204" pitchFamily="34" charset="0"/>
              </a:rPr>
              <a:t>MỤC TIÊU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362072"/>
            <a:ext cx="11515725" cy="4609151"/>
          </a:xfrm>
          <a:prstGeom prst="rect">
            <a:avLst/>
          </a:prstGeom>
        </p:spPr>
        <p:txBody>
          <a:bodyPr/>
          <a:lstStyle/>
          <a:p>
            <a:pPr marL="365760" indent="-36576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Hiểu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được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khái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niệm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cs typeface="Arial" panose="020B0604020202020204" pitchFamily="34" charset="0"/>
              </a:rPr>
              <a:t>cấu</a:t>
            </a:r>
            <a:r>
              <a:rPr lang="en-US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cs typeface="Arial" panose="020B0604020202020204" pitchFamily="34" charset="0"/>
              </a:rPr>
              <a:t>trúc</a:t>
            </a:r>
            <a:r>
              <a:rPr lang="en-US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cs typeface="Arial" panose="020B0604020202020204" pitchFamily="34" charset="0"/>
              </a:rPr>
              <a:t>liệu</a:t>
            </a:r>
            <a:r>
              <a:rPr lang="en-US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cs typeface="Arial" panose="020B0604020202020204" pitchFamily="34" charset="0"/>
              </a:rPr>
              <a:t>cây</a:t>
            </a:r>
            <a:r>
              <a:rPr lang="en-US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khái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niệm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liên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vi-VN" dirty="0">
                <a:solidFill>
                  <a:schemeClr val="accent1"/>
                </a:solidFill>
                <a:cs typeface="Arial" panose="020B0604020202020204" pitchFamily="34" charset="0"/>
              </a:rPr>
              <a:t>quan.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65760" indent="-36576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Cài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đặt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được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cấu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trúc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liệu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vi-VN" dirty="0">
                <a:solidFill>
                  <a:schemeClr val="accent1"/>
                </a:solidFill>
                <a:cs typeface="Arial" panose="020B0604020202020204" pitchFamily="34" charset="0"/>
              </a:rPr>
              <a:t>cây.</a:t>
            </a:r>
            <a:endParaRPr lang="en-US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5B4C123-9ED0-4A51-7EAB-BE06DB5836ED}"/>
              </a:ext>
            </a:extLst>
          </p:cNvPr>
          <p:cNvSpPr txBox="1">
            <a:spLocks/>
          </p:cNvSpPr>
          <p:nvPr/>
        </p:nvSpPr>
        <p:spPr>
          <a:xfrm>
            <a:off x="297181" y="904872"/>
            <a:ext cx="7315673" cy="4572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800" i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 bài học này, người học có thể:</a:t>
            </a:r>
          </a:p>
        </p:txBody>
      </p:sp>
    </p:spTree>
    <p:extLst>
      <p:ext uri="{BB962C8B-B14F-4D97-AF65-F5344CB8AC3E}">
        <p14:creationId xmlns:p14="http://schemas.microsoft.com/office/powerpoint/2010/main" val="37549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40218E-48FD-4F9D-A520-6BCE9CAE42A4}"/>
              </a:ext>
            </a:extLst>
          </p:cNvPr>
          <p:cNvSpPr/>
          <p:nvPr/>
        </p:nvSpPr>
        <p:spPr>
          <a:xfrm>
            <a:off x="0" y="1918797"/>
            <a:ext cx="12187575" cy="269674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ED71A7-1CB4-BBE1-5B11-5135A051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/>
              <a:t>NỘI DUNG TIẾP THEO</a:t>
            </a:r>
            <a:endParaRPr lang="vi-VN" sz="36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AAA10B-ABA4-EC74-58A7-4217098298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A75D4-3801-3083-7E80-A0BE9750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40</a:t>
            </a:fld>
            <a:endParaRPr lang="vi-VN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1AD985EC-8830-54CF-4799-1E90EF19E347}"/>
              </a:ext>
            </a:extLst>
          </p:cNvPr>
          <p:cNvSpPr txBox="1">
            <a:spLocks/>
          </p:cNvSpPr>
          <p:nvPr/>
        </p:nvSpPr>
        <p:spPr>
          <a:xfrm>
            <a:off x="412020" y="1936937"/>
            <a:ext cx="10515600" cy="1492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2.1.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trước</a:t>
            </a: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2.2.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2.3.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giữa</a:t>
            </a: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AFD92F9-41DD-8DCF-ADBA-7E84BE863984}"/>
              </a:ext>
            </a:extLst>
          </p:cNvPr>
          <p:cNvSpPr txBox="1">
            <a:spLocks/>
          </p:cNvSpPr>
          <p:nvPr/>
        </p:nvSpPr>
        <p:spPr>
          <a:xfrm>
            <a:off x="412020" y="1285296"/>
            <a:ext cx="10515600" cy="633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Cấu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C04C6A-AC0E-3AC0-59E1-F4C0872A5928}"/>
              </a:ext>
            </a:extLst>
          </p:cNvPr>
          <p:cNvSpPr txBox="1">
            <a:spLocks/>
          </p:cNvSpPr>
          <p:nvPr/>
        </p:nvSpPr>
        <p:spPr>
          <a:xfrm>
            <a:off x="412020" y="4642870"/>
            <a:ext cx="10515600" cy="633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8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DUYỆT CÂY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320040">
              <a:buFont typeface="Wingdings" panose="05000000000000000000" pitchFamily="2" charset="2"/>
              <a:buChar char="§"/>
            </a:pPr>
            <a:r>
              <a:rPr lang="en-US" sz="2400" dirty="0" err="1"/>
              <a:t>Xếp</a:t>
            </a:r>
            <a:r>
              <a:rPr lang="en-US" sz="2400" dirty="0"/>
              <a:t> </a:t>
            </a:r>
            <a:r>
              <a:rPr lang="en-US" sz="2400" dirty="0" err="1"/>
              <a:t>thứ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endParaRPr lang="en-US" sz="24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41</a:t>
            </a:fld>
            <a:endParaRPr lang="vi-VN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9FF35377-D2AE-89F2-D11D-04682A978104}"/>
              </a:ext>
            </a:extLst>
          </p:cNvPr>
          <p:cNvSpPr txBox="1">
            <a:spLocks/>
          </p:cNvSpPr>
          <p:nvPr/>
        </p:nvSpPr>
        <p:spPr>
          <a:xfrm>
            <a:off x="557236" y="1459843"/>
            <a:ext cx="10729074" cy="5105400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algn="just">
              <a:lnSpc>
                <a:spcPct val="130000"/>
              </a:lnSpc>
              <a:spcBef>
                <a:spcPts val="600"/>
              </a:spcBef>
              <a:buSzPct val="110000"/>
              <a:buFont typeface="Arial" panose="020B0604020202020204" pitchFamily="34" charset="0"/>
              <a:buChar char="•"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 tự trước, Thứ tự sau và Thứ tự giữa (</a:t>
            </a:r>
            <a:r>
              <a:rPr lang="vi-VN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Preorder</a:t>
            </a: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vi-VN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Postorder</a:t>
            </a: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b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 </a:t>
            </a:r>
            <a:r>
              <a:rPr lang="vi-VN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Inorder</a:t>
            </a: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buSzPct val="110000"/>
              <a:buFont typeface="Arial" panose="020B0604020202020204" pitchFamily="34" charset="0"/>
              <a:buChar char="•"/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 thứ tự này được định nghĩa một cách đệ qui như sau</a:t>
            </a:r>
          </a:p>
          <a:p>
            <a:pPr marL="548640" lvl="1" indent="-246888" algn="just">
              <a:lnSpc>
                <a:spcPct val="130000"/>
              </a:lnSpc>
              <a:spcBef>
                <a:spcPts val="600"/>
              </a:spcBef>
              <a:buClr>
                <a:srgbClr val="002060"/>
              </a:buClr>
              <a:buSzPct val="75000"/>
              <a:buFont typeface="Wingdings" panose="05000000000000000000" pitchFamily="2" charset="2"/>
              <a:buChar char="§"/>
            </a:pPr>
            <a:r>
              <a:rPr lang="vi-VN" dirty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Nếu cây </a:t>
            </a:r>
            <a:r>
              <a:rPr lang="vi-VN" i="1" dirty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dirty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là rỗng, 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thì danh sách rỗng là danh sách theo thứ tự trước, 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 tự sau và thứ tự giữa của cây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548640" lvl="1" indent="-246888" algn="just">
              <a:lnSpc>
                <a:spcPct val="130000"/>
              </a:lnSpc>
              <a:spcBef>
                <a:spcPts val="600"/>
              </a:spcBef>
              <a:buClr>
                <a:srgbClr val="002060"/>
              </a:buClr>
              <a:buSzPct val="75000"/>
              <a:buFont typeface="Wingdings" panose="05000000000000000000" pitchFamily="2" charset="2"/>
              <a:buChar char="§"/>
            </a:pPr>
            <a:r>
              <a:rPr lang="vi-VN" dirty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Nếu cây </a:t>
            </a:r>
            <a:r>
              <a:rPr lang="vi-VN" i="1" dirty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dirty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có 1 nút, 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thì nút đó chính là danh sách theo thứ tự trước, 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 tự sau và thứ tự giữa của cây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548640" lvl="1" indent="-246888" algn="just">
              <a:lnSpc>
                <a:spcPct val="130000"/>
              </a:lnSpc>
              <a:spcBef>
                <a:spcPts val="600"/>
              </a:spcBef>
              <a:buClr>
                <a:srgbClr val="002060"/>
              </a:buClr>
              <a:buSzPct val="75000"/>
              <a:buFont typeface="Wingdings" panose="05000000000000000000" pitchFamily="2" charset="2"/>
              <a:buChar char="§"/>
            </a:pPr>
            <a:r>
              <a:rPr lang="vi-VN" dirty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 lại, 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 sử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là cây có gốc </a:t>
            </a:r>
            <a:r>
              <a:rPr lang="vi-V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với các cây con là </a:t>
            </a:r>
            <a:r>
              <a:rPr lang="vi-VN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baseline="-25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vi-VN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baseline="-25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,..., </a:t>
            </a:r>
            <a:r>
              <a:rPr lang="vi-VN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i="1" baseline="-25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r>
              <a:rPr lang="vi-VN" i="1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288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DUYỆT CÂY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2.1. </a:t>
            </a:r>
            <a:r>
              <a:rPr lang="en-US" sz="2600" dirty="0" err="1"/>
              <a:t>Duyệt</a:t>
            </a:r>
            <a:r>
              <a:rPr lang="en-US" sz="2600" dirty="0"/>
              <a:t> </a:t>
            </a:r>
            <a:r>
              <a:rPr lang="en-US" sz="2600" dirty="0" err="1"/>
              <a:t>theo</a:t>
            </a:r>
            <a:r>
              <a:rPr lang="en-US" sz="2600" dirty="0"/>
              <a:t> </a:t>
            </a:r>
            <a:r>
              <a:rPr lang="en-US" sz="2600" dirty="0" err="1"/>
              <a:t>thứ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</a:t>
            </a:r>
            <a:r>
              <a:rPr lang="en-US" sz="2600" dirty="0" err="1"/>
              <a:t>trước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42</a:t>
            </a:fld>
            <a:endParaRPr lang="vi-VN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09AEF66-C374-C373-3589-10204232940D}"/>
              </a:ext>
            </a:extLst>
          </p:cNvPr>
          <p:cNvSpPr txBox="1">
            <a:spLocks/>
          </p:cNvSpPr>
          <p:nvPr/>
        </p:nvSpPr>
        <p:spPr>
          <a:xfrm>
            <a:off x="465080" y="1535424"/>
            <a:ext cx="11109434" cy="5095871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vi-VN" sz="24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74320" algn="just">
              <a:lnSpc>
                <a:spcPct val="114000"/>
              </a:lnSpc>
            </a:pPr>
            <a:r>
              <a:rPr lang="vi-VN" sz="2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 tự trước 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(hay duyệt theo thứ tự trước -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preorder traversal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của các nút của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là: </a:t>
            </a:r>
          </a:p>
          <a:p>
            <a:pPr marL="548640" lvl="1">
              <a:lnSpc>
                <a:spcPct val="114000"/>
              </a:lnSpc>
              <a:buSzPct val="105000"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Gốc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của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pPr marL="548640" lvl="1">
              <a:lnSpc>
                <a:spcPct val="114000"/>
              </a:lnSpc>
              <a:buSzPct val="105000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iếp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đến là các nút của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200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theo thứ tự trước, </a:t>
            </a:r>
          </a:p>
          <a:p>
            <a:pPr marL="548640" lvl="1">
              <a:lnSpc>
                <a:spcPct val="114000"/>
              </a:lnSpc>
              <a:buSzPct val="105000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iếp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đến là các nút của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200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theo thứ tự trước, </a:t>
            </a:r>
          </a:p>
          <a:p>
            <a:pPr marL="548640" lvl="1">
              <a:lnSpc>
                <a:spcPct val="114000"/>
              </a:lnSpc>
              <a:buSzPct val="105000"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... </a:t>
            </a:r>
          </a:p>
          <a:p>
            <a:pPr marL="548640" lvl="1">
              <a:lnSpc>
                <a:spcPct val="114000"/>
              </a:lnSpc>
              <a:buSzPct val="105000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à cuối cùng là các nút của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200" i="1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theo thứ tự trước. </a:t>
            </a:r>
          </a:p>
          <a:p>
            <a:pPr>
              <a:buFont typeface="Wingdings" panose="05000000000000000000" pitchFamily="2" charset="2"/>
              <a:buNone/>
            </a:pP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8CAD3319-BD03-79F5-0B22-5B4B2D005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438" y="2211546"/>
            <a:ext cx="311920" cy="336986"/>
          </a:xfrm>
          <a:prstGeom prst="ellipse">
            <a:avLst/>
          </a:prstGeom>
          <a:solidFill>
            <a:srgbClr val="FFFF00"/>
          </a:solidFill>
          <a:ln w="25400">
            <a:solidFill>
              <a:srgbClr val="3333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4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6F2BBF-ADFF-C7B5-BF80-3B96A1B9D074}"/>
              </a:ext>
            </a:extLst>
          </p:cNvPr>
          <p:cNvGrpSpPr/>
          <p:nvPr/>
        </p:nvGrpSpPr>
        <p:grpSpPr>
          <a:xfrm>
            <a:off x="5686097" y="1391200"/>
            <a:ext cx="343112" cy="338555"/>
            <a:chOff x="5968181" y="2328446"/>
            <a:chExt cx="432619" cy="416458"/>
          </a:xfrm>
          <a:solidFill>
            <a:srgbClr val="FF0000"/>
          </a:solidFill>
        </p:grpSpPr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7065DFC4-3473-422C-70B1-8A40DAFE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181" y="2328672"/>
              <a:ext cx="393290" cy="414528"/>
            </a:xfrm>
            <a:prstGeom prst="ellipse">
              <a:avLst/>
            </a:prstGeom>
            <a:grpFill/>
            <a:ln w="25400">
              <a:solidFill>
                <a:srgbClr val="3333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CBFCA2-06E8-3B7D-D157-9D4914618BD6}"/>
                </a:ext>
              </a:extLst>
            </p:cNvPr>
            <p:cNvSpPr txBox="1"/>
            <p:nvPr/>
          </p:nvSpPr>
          <p:spPr>
            <a:xfrm>
              <a:off x="6019800" y="2328446"/>
              <a:ext cx="381000" cy="416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FAB7C7-D488-9AEF-8378-9628AA1A8C74}"/>
              </a:ext>
            </a:extLst>
          </p:cNvPr>
          <p:cNvSpPr txBox="1"/>
          <p:nvPr/>
        </p:nvSpPr>
        <p:spPr>
          <a:xfrm>
            <a:off x="4537841" y="2223936"/>
            <a:ext cx="41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400" b="1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BABA4C-4775-51AC-84C9-C2E83BE81C08}"/>
              </a:ext>
            </a:extLst>
          </p:cNvPr>
          <p:cNvGrpSpPr/>
          <p:nvPr/>
        </p:nvGrpSpPr>
        <p:grpSpPr>
          <a:xfrm>
            <a:off x="7015657" y="2196678"/>
            <a:ext cx="375746" cy="336985"/>
            <a:chOff x="7683910" y="2743200"/>
            <a:chExt cx="473766" cy="414528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9B5F74CF-F7F7-A8B0-FD2C-D0195F62A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910" y="2743200"/>
              <a:ext cx="393290" cy="414528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3333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C8932A-BDCF-24FC-FE4C-B1A51388C85B}"/>
                </a:ext>
              </a:extLst>
            </p:cNvPr>
            <p:cNvSpPr txBox="1"/>
            <p:nvPr/>
          </p:nvSpPr>
          <p:spPr>
            <a:xfrm>
              <a:off x="7696201" y="2743200"/>
              <a:ext cx="461475" cy="378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1400" b="1" i="1" baseline="-25000">
                  <a:latin typeface="Times New Roman" pitchFamily="18" charset="0"/>
                  <a:cs typeface="Times New Roman" pitchFamily="18" charset="0"/>
                </a:rPr>
                <a:t>k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3A6B96-35B6-0A50-4569-E168F618E5EB}"/>
              </a:ext>
            </a:extLst>
          </p:cNvPr>
          <p:cNvGrpSpPr/>
          <p:nvPr/>
        </p:nvGrpSpPr>
        <p:grpSpPr>
          <a:xfrm>
            <a:off x="5686087" y="2171477"/>
            <a:ext cx="333710" cy="362192"/>
            <a:chOff x="7683910" y="2712194"/>
            <a:chExt cx="420765" cy="445534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CBA6AE72-6D6E-0A30-41D9-097AF883A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910" y="2743200"/>
              <a:ext cx="393290" cy="414528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3333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06523C-9518-094E-B109-F428A29B67C9}"/>
                </a:ext>
              </a:extLst>
            </p:cNvPr>
            <p:cNvSpPr txBox="1"/>
            <p:nvPr/>
          </p:nvSpPr>
          <p:spPr>
            <a:xfrm>
              <a:off x="7696209" y="2712194"/>
              <a:ext cx="408466" cy="3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1400" b="1" baseline="-2500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CE0EE72-F55D-DD88-116E-48F055ACD1F3}"/>
              </a:ext>
            </a:extLst>
          </p:cNvPr>
          <p:cNvSpPr/>
          <p:nvPr/>
        </p:nvSpPr>
        <p:spPr>
          <a:xfrm>
            <a:off x="4356538" y="2533665"/>
            <a:ext cx="725214" cy="953967"/>
          </a:xfrm>
          <a:prstGeom prst="triangle">
            <a:avLst/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145CF4B-E7AB-6E6D-B1F7-56AC86EE1A57}"/>
              </a:ext>
            </a:extLst>
          </p:cNvPr>
          <p:cNvSpPr/>
          <p:nvPr/>
        </p:nvSpPr>
        <p:spPr>
          <a:xfrm>
            <a:off x="5444359" y="2533665"/>
            <a:ext cx="785648" cy="953967"/>
          </a:xfrm>
          <a:prstGeom prst="triangle">
            <a:avLst>
              <a:gd name="adj" fmla="val 48788"/>
            </a:avLst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AC21395-E54B-79BC-CDB5-5A79CC6670DC}"/>
              </a:ext>
            </a:extLst>
          </p:cNvPr>
          <p:cNvSpPr/>
          <p:nvPr/>
        </p:nvSpPr>
        <p:spPr>
          <a:xfrm>
            <a:off x="6773918" y="2533665"/>
            <a:ext cx="846083" cy="953967"/>
          </a:xfrm>
          <a:prstGeom prst="triangle">
            <a:avLst/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4700CA-1105-4001-C7CA-785802C31221}"/>
              </a:ext>
            </a:extLst>
          </p:cNvPr>
          <p:cNvSpPr/>
          <p:nvPr/>
        </p:nvSpPr>
        <p:spPr>
          <a:xfrm>
            <a:off x="6290441" y="2409774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F986F9-3CDC-7F12-067A-2FCC5657560B}"/>
              </a:ext>
            </a:extLst>
          </p:cNvPr>
          <p:cNvSpPr/>
          <p:nvPr/>
        </p:nvSpPr>
        <p:spPr>
          <a:xfrm>
            <a:off x="6495919" y="2409774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0D56C9-318A-2E1D-D03E-2F2E937130A5}"/>
              </a:ext>
            </a:extLst>
          </p:cNvPr>
          <p:cNvSpPr/>
          <p:nvPr/>
        </p:nvSpPr>
        <p:spPr>
          <a:xfrm>
            <a:off x="6677223" y="2409774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076AFF-F464-D6CA-1394-73195A13301B}"/>
              </a:ext>
            </a:extLst>
          </p:cNvPr>
          <p:cNvSpPr/>
          <p:nvPr/>
        </p:nvSpPr>
        <p:spPr>
          <a:xfrm>
            <a:off x="6350876" y="3301796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96831D-6630-D5EE-34B2-641E72E65BDE}"/>
              </a:ext>
            </a:extLst>
          </p:cNvPr>
          <p:cNvSpPr/>
          <p:nvPr/>
        </p:nvSpPr>
        <p:spPr>
          <a:xfrm>
            <a:off x="6556354" y="3301796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AD2244-6AB7-9D8D-76B5-F955CB9C25D3}"/>
              </a:ext>
            </a:extLst>
          </p:cNvPr>
          <p:cNvSpPr/>
          <p:nvPr/>
        </p:nvSpPr>
        <p:spPr>
          <a:xfrm>
            <a:off x="6737657" y="3301796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11A528-2D4A-C1DA-FD4E-2839DA009B35}"/>
              </a:ext>
            </a:extLst>
          </p:cNvPr>
          <p:cNvSpPr txBox="1"/>
          <p:nvPr/>
        </p:nvSpPr>
        <p:spPr>
          <a:xfrm>
            <a:off x="4114801" y="2843394"/>
            <a:ext cx="42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3E6790-A274-C07A-D188-B02FA8241836}"/>
              </a:ext>
            </a:extLst>
          </p:cNvPr>
          <p:cNvSpPr txBox="1"/>
          <p:nvPr/>
        </p:nvSpPr>
        <p:spPr>
          <a:xfrm>
            <a:off x="5202622" y="2839764"/>
            <a:ext cx="42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02A4AC-E47D-9F32-90C1-11CD0E72674A}"/>
              </a:ext>
            </a:extLst>
          </p:cNvPr>
          <p:cNvSpPr txBox="1"/>
          <p:nvPr/>
        </p:nvSpPr>
        <p:spPr>
          <a:xfrm>
            <a:off x="6592615" y="2781448"/>
            <a:ext cx="42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i="1" baseline="-25000"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6D78AE-8B6B-40C6-A69D-DF0F47D433C1}"/>
              </a:ext>
            </a:extLst>
          </p:cNvPr>
          <p:cNvCxnSpPr/>
          <p:nvPr/>
        </p:nvCxnSpPr>
        <p:spPr>
          <a:xfrm>
            <a:off x="5998016" y="1559876"/>
            <a:ext cx="1178472" cy="636804"/>
          </a:xfrm>
          <a:prstGeom prst="line">
            <a:avLst/>
          </a:prstGeom>
          <a:ln w="3175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F42B0DA-C81D-68AD-8951-9C510E1F01C3}"/>
              </a:ext>
            </a:extLst>
          </p:cNvPr>
          <p:cNvCxnSpPr>
            <a:endCxn id="4" idx="0"/>
          </p:cNvCxnSpPr>
          <p:nvPr/>
        </p:nvCxnSpPr>
        <p:spPr>
          <a:xfrm rot="10800000" flipV="1">
            <a:off x="4709399" y="1559877"/>
            <a:ext cx="976699" cy="651671"/>
          </a:xfrm>
          <a:prstGeom prst="line">
            <a:avLst/>
          </a:prstGeom>
          <a:ln w="3175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D84EE3D-ECE5-54D5-4A33-AA11BF898CD4}"/>
              </a:ext>
            </a:extLst>
          </p:cNvPr>
          <p:cNvCxnSpPr/>
          <p:nvPr/>
        </p:nvCxnSpPr>
        <p:spPr>
          <a:xfrm rot="16200000" flipH="1">
            <a:off x="5622941" y="1947484"/>
            <a:ext cx="443107" cy="4874"/>
          </a:xfrm>
          <a:prstGeom prst="line">
            <a:avLst/>
          </a:prstGeom>
          <a:ln w="3175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8058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</a:t>
            </a:r>
            <a:r>
              <a:rPr lang="vi-VN" sz="3600" dirty="0"/>
              <a:t>. </a:t>
            </a:r>
            <a:r>
              <a:rPr lang="en-US" sz="3600" dirty="0"/>
              <a:t>DUYỆT CÂY</a:t>
            </a:r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6730DE38-4040-C75D-ACBE-105F12BD4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/>
              <a:t>2.1. </a:t>
            </a:r>
            <a:r>
              <a:rPr lang="en-US" sz="2600" dirty="0" err="1"/>
              <a:t>Duyệt</a:t>
            </a:r>
            <a:r>
              <a:rPr lang="en-US" sz="2600" dirty="0"/>
              <a:t> </a:t>
            </a:r>
            <a:r>
              <a:rPr lang="en-US" sz="2600" dirty="0" err="1"/>
              <a:t>theo</a:t>
            </a:r>
            <a:r>
              <a:rPr lang="en-US" sz="2600" dirty="0"/>
              <a:t> </a:t>
            </a:r>
            <a:r>
              <a:rPr lang="en-US" sz="2600" dirty="0" err="1"/>
              <a:t>thứ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</a:t>
            </a:r>
            <a:r>
              <a:rPr lang="en-US" sz="2600" dirty="0" err="1"/>
              <a:t>trước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43</a:t>
            </a:fld>
            <a:endParaRPr lang="vi-VN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4602B5F-05AB-2C14-A786-F375560E3E30}"/>
              </a:ext>
            </a:extLst>
          </p:cNvPr>
          <p:cNvSpPr txBox="1">
            <a:spLocks/>
          </p:cNvSpPr>
          <p:nvPr/>
        </p:nvSpPr>
        <p:spPr>
          <a:xfrm>
            <a:off x="595080" y="2015884"/>
            <a:ext cx="7947335" cy="3165716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4000"/>
              </a:lnSpc>
              <a:buFont typeface="Wingdings" panose="05000000000000000000" pitchFamily="2" charset="2"/>
              <a:buNone/>
            </a:pP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PREORDER ( </a:t>
            </a:r>
            <a:r>
              <a:rPr lang="vi-VN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nodeT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vi-VN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) </a:t>
            </a:r>
          </a:p>
          <a:p>
            <a:pPr>
              <a:lnSpc>
                <a:spcPct val="134000"/>
              </a:lnSpc>
              <a:buFont typeface="Wingdings" panose="05000000000000000000" pitchFamily="2" charset="2"/>
              <a:buNone/>
            </a:pP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457200" indent="-457200">
              <a:lnSpc>
                <a:spcPct val="134000"/>
              </a:lnSpc>
              <a:buFont typeface="Wingdings" panose="05000000000000000000" pitchFamily="2" charset="2"/>
              <a:buAutoNum type="arabicParenBoth"/>
            </a:pP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Đưa ra </a:t>
            </a:r>
            <a:r>
              <a:rPr lang="vi-VN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</a:p>
          <a:p>
            <a:pPr marL="457200" indent="-457200">
              <a:lnSpc>
                <a:spcPct val="134000"/>
              </a:lnSpc>
              <a:buFont typeface="Wingdings" panose="05000000000000000000" pitchFamily="2" charset="2"/>
              <a:buNone/>
            </a:pP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(2)   </a:t>
            </a: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(mỗi con </a:t>
            </a:r>
            <a:r>
              <a:rPr lang="vi-VN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của </a:t>
            </a:r>
            <a:r>
              <a:rPr lang="vi-VN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nếu có, theo thứ tự từ trái sang) </a:t>
            </a: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ct val="134000"/>
              </a:lnSpc>
              <a:buFont typeface="Wingdings" panose="05000000000000000000" pitchFamily="2" charset="2"/>
              <a:buNone/>
            </a:pP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PREORDER(</a:t>
            </a:r>
            <a:r>
              <a:rPr lang="vi-VN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 </a:t>
            </a:r>
          </a:p>
          <a:p>
            <a:pPr>
              <a:lnSpc>
                <a:spcPct val="134000"/>
              </a:lnSpc>
              <a:buFont typeface="Wingdings" panose="05000000000000000000" pitchFamily="2" charset="2"/>
              <a:buNone/>
            </a:pPr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r>
              <a:rPr lang="vi-VN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34000"/>
              </a:lnSpc>
              <a:buFont typeface="Wingdings" panose="05000000000000000000" pitchFamily="2" charset="2"/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34000"/>
              </a:lnSpc>
              <a:buFont typeface="Wingdings" panose="05000000000000000000" pitchFamily="2" charset="2"/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34000"/>
              </a:lnSpc>
              <a:buFont typeface="Wingdings" panose="05000000000000000000" pitchFamily="2" charset="2"/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34000"/>
              </a:lnSpc>
              <a:buFont typeface="Wingdings" panose="05000000000000000000" pitchFamily="2" charset="2"/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34000"/>
              </a:lnSpc>
              <a:buFont typeface="Wingdings" panose="05000000000000000000" pitchFamily="2" charset="2"/>
              <a:buNone/>
            </a:pPr>
            <a:endParaRPr lang="vi-VN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5D45F7-1447-27BE-E7A9-EFB22C38A674}"/>
              </a:ext>
            </a:extLst>
          </p:cNvPr>
          <p:cNvGrpSpPr/>
          <p:nvPr/>
        </p:nvGrpSpPr>
        <p:grpSpPr>
          <a:xfrm>
            <a:off x="8376011" y="3518263"/>
            <a:ext cx="3006092" cy="2434865"/>
            <a:chOff x="4038600" y="2771360"/>
            <a:chExt cx="4724400" cy="341980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E610E9-C41B-875C-0AE3-C0295DA2FAAB}"/>
                </a:ext>
              </a:extLst>
            </p:cNvPr>
            <p:cNvSpPr/>
            <p:nvPr/>
          </p:nvSpPr>
          <p:spPr>
            <a:xfrm>
              <a:off x="6096000" y="2819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CBFEE6-4A23-80B6-8038-1547001FA6CE}"/>
                </a:ext>
              </a:extLst>
            </p:cNvPr>
            <p:cNvSpPr txBox="1">
              <a:spLocks/>
            </p:cNvSpPr>
            <p:nvPr/>
          </p:nvSpPr>
          <p:spPr>
            <a:xfrm>
              <a:off x="6128189" y="2771360"/>
              <a:ext cx="457200" cy="4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A75E2F-45A6-E998-EBFF-5F81B447A81F}"/>
                </a:ext>
              </a:extLst>
            </p:cNvPr>
            <p:cNvSpPr txBox="1">
              <a:spLocks/>
            </p:cNvSpPr>
            <p:nvPr/>
          </p:nvSpPr>
          <p:spPr>
            <a:xfrm>
              <a:off x="4070787" y="3886200"/>
              <a:ext cx="457200" cy="4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BAE7D8F-38E3-2537-102F-A52067DBE661}"/>
                </a:ext>
              </a:extLst>
            </p:cNvPr>
            <p:cNvSpPr/>
            <p:nvPr/>
          </p:nvSpPr>
          <p:spPr>
            <a:xfrm>
              <a:off x="4038600" y="38862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49F4355-DD02-4098-875E-9777037358A2}"/>
                </a:ext>
              </a:extLst>
            </p:cNvPr>
            <p:cNvSpPr/>
            <p:nvPr/>
          </p:nvSpPr>
          <p:spPr>
            <a:xfrm>
              <a:off x="6096000" y="3962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7712FD-00E8-EDBD-72BD-CD528C30EF7E}"/>
                </a:ext>
              </a:extLst>
            </p:cNvPr>
            <p:cNvSpPr txBox="1">
              <a:spLocks/>
            </p:cNvSpPr>
            <p:nvPr/>
          </p:nvSpPr>
          <p:spPr>
            <a:xfrm>
              <a:off x="6128189" y="3914360"/>
              <a:ext cx="457200" cy="4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6C670B-25A7-5498-D220-B5D4DBAD3C98}"/>
                </a:ext>
              </a:extLst>
            </p:cNvPr>
            <p:cNvCxnSpPr>
              <a:stCxn id="34" idx="4"/>
              <a:endCxn id="37" idx="0"/>
            </p:cNvCxnSpPr>
            <p:nvPr/>
          </p:nvCxnSpPr>
          <p:spPr>
            <a:xfrm rot="5400000">
              <a:off x="5067300" y="2590800"/>
              <a:ext cx="533400" cy="20574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096DD3-24F0-E55E-7289-377A679C534E}"/>
                </a:ext>
              </a:extLst>
            </p:cNvPr>
            <p:cNvCxnSpPr>
              <a:stCxn id="34" idx="4"/>
              <a:endCxn id="38" idx="0"/>
            </p:cNvCxnSpPr>
            <p:nvPr/>
          </p:nvCxnSpPr>
          <p:spPr>
            <a:xfrm rot="5400000">
              <a:off x="6057900" y="3657600"/>
              <a:ext cx="609600" cy="158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682102F-1B3A-031F-7927-CA14D9E665AC}"/>
                </a:ext>
              </a:extLst>
            </p:cNvPr>
            <p:cNvSpPr/>
            <p:nvPr/>
          </p:nvSpPr>
          <p:spPr>
            <a:xfrm>
              <a:off x="8229600" y="38862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6FC19-EEF7-F4EE-645E-7A5E6B5D85D2}"/>
                </a:ext>
              </a:extLst>
            </p:cNvPr>
            <p:cNvSpPr txBox="1">
              <a:spLocks/>
            </p:cNvSpPr>
            <p:nvPr/>
          </p:nvSpPr>
          <p:spPr>
            <a:xfrm>
              <a:off x="8261787" y="3872119"/>
              <a:ext cx="457200" cy="4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8C963C-38D5-AA22-0F43-9A61A01BE5D5}"/>
                </a:ext>
              </a:extLst>
            </p:cNvPr>
            <p:cNvSpPr txBox="1">
              <a:spLocks/>
            </p:cNvSpPr>
            <p:nvPr/>
          </p:nvSpPr>
          <p:spPr>
            <a:xfrm>
              <a:off x="7315201" y="4717420"/>
              <a:ext cx="457200" cy="4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23D333-83D8-B88D-69B6-49215DE59CC2}"/>
                </a:ext>
              </a:extLst>
            </p:cNvPr>
            <p:cNvSpPr/>
            <p:nvPr/>
          </p:nvSpPr>
          <p:spPr>
            <a:xfrm>
              <a:off x="4953000" y="4724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298A08E-9320-406A-36E0-BAD153FBE3B0}"/>
                </a:ext>
              </a:extLst>
            </p:cNvPr>
            <p:cNvSpPr/>
            <p:nvPr/>
          </p:nvSpPr>
          <p:spPr>
            <a:xfrm>
              <a:off x="4114800" y="56388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071AC9-3232-6568-15E7-442D8390BF14}"/>
                </a:ext>
              </a:extLst>
            </p:cNvPr>
            <p:cNvSpPr txBox="1">
              <a:spLocks/>
            </p:cNvSpPr>
            <p:nvPr/>
          </p:nvSpPr>
          <p:spPr>
            <a:xfrm>
              <a:off x="8305799" y="4648200"/>
              <a:ext cx="457201" cy="4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F820204-0E25-8DED-1147-1BEB346C2CF5}"/>
                </a:ext>
              </a:extLst>
            </p:cNvPr>
            <p:cNvCxnSpPr>
              <a:stCxn id="34" idx="4"/>
              <a:endCxn id="42" idx="0"/>
            </p:cNvCxnSpPr>
            <p:nvPr/>
          </p:nvCxnSpPr>
          <p:spPr>
            <a:xfrm rot="16200000" flipH="1">
              <a:off x="7162800" y="2552700"/>
              <a:ext cx="533400" cy="21336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CC77859-4668-EA02-5677-0DFF4D4817DF}"/>
                </a:ext>
              </a:extLst>
            </p:cNvPr>
            <p:cNvCxnSpPr>
              <a:stCxn id="38" idx="4"/>
              <a:endCxn id="45" idx="0"/>
            </p:cNvCxnSpPr>
            <p:nvPr/>
          </p:nvCxnSpPr>
          <p:spPr>
            <a:xfrm rot="5400000">
              <a:off x="5676900" y="4038600"/>
              <a:ext cx="228600" cy="11430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FFB7D8-424A-C244-1485-55FAAC2DDDB6}"/>
                </a:ext>
              </a:extLst>
            </p:cNvPr>
            <p:cNvSpPr txBox="1">
              <a:spLocks/>
            </p:cNvSpPr>
            <p:nvPr/>
          </p:nvSpPr>
          <p:spPr>
            <a:xfrm>
              <a:off x="5715002" y="5618921"/>
              <a:ext cx="381000" cy="4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92CAE9-1905-8744-544D-6687E9B92B71}"/>
                </a:ext>
              </a:extLst>
            </p:cNvPr>
            <p:cNvSpPr/>
            <p:nvPr/>
          </p:nvSpPr>
          <p:spPr>
            <a:xfrm>
              <a:off x="7239001" y="5657761"/>
              <a:ext cx="533399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37906E-6AD5-3F03-8E59-1B69C7318FD4}"/>
                </a:ext>
              </a:extLst>
            </p:cNvPr>
            <p:cNvSpPr txBox="1">
              <a:spLocks/>
            </p:cNvSpPr>
            <p:nvPr/>
          </p:nvSpPr>
          <p:spPr>
            <a:xfrm>
              <a:off x="4143796" y="5604841"/>
              <a:ext cx="457200" cy="4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F38CFE3-52B1-0B5D-EE58-736AC555AD42}"/>
                </a:ext>
              </a:extLst>
            </p:cNvPr>
            <p:cNvSpPr/>
            <p:nvPr/>
          </p:nvSpPr>
          <p:spPr>
            <a:xfrm>
              <a:off x="5638800" y="56388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783B95A-5E67-8E7E-BE84-4FC6FE1DD289}"/>
                </a:ext>
              </a:extLst>
            </p:cNvPr>
            <p:cNvSpPr txBox="1">
              <a:spLocks/>
            </p:cNvSpPr>
            <p:nvPr/>
          </p:nvSpPr>
          <p:spPr>
            <a:xfrm>
              <a:off x="4989910" y="4672341"/>
              <a:ext cx="457200" cy="4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541483E-F2C1-77B1-E5CD-B5DB3C30E27A}"/>
                </a:ext>
              </a:extLst>
            </p:cNvPr>
            <p:cNvSpPr/>
            <p:nvPr/>
          </p:nvSpPr>
          <p:spPr>
            <a:xfrm>
              <a:off x="7239000" y="4724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B301E6-2C79-8CE9-279E-5977A176DBE0}"/>
                </a:ext>
              </a:extLst>
            </p:cNvPr>
            <p:cNvCxnSpPr>
              <a:stCxn id="38" idx="4"/>
              <a:endCxn id="55" idx="0"/>
            </p:cNvCxnSpPr>
            <p:nvPr/>
          </p:nvCxnSpPr>
          <p:spPr>
            <a:xfrm rot="16200000" flipH="1">
              <a:off x="6819900" y="4038600"/>
              <a:ext cx="228600" cy="11430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AAF491C-50FA-06AE-A639-C83FF4E76D69}"/>
                </a:ext>
              </a:extLst>
            </p:cNvPr>
            <p:cNvCxnSpPr>
              <a:stCxn id="45" idx="4"/>
              <a:endCxn id="46" idx="0"/>
            </p:cNvCxnSpPr>
            <p:nvPr/>
          </p:nvCxnSpPr>
          <p:spPr>
            <a:xfrm rot="5400000">
              <a:off x="4610100" y="5029200"/>
              <a:ext cx="381000" cy="8382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DE05A6F-DE9B-54E0-AFE4-2B5AFA404E36}"/>
                </a:ext>
              </a:extLst>
            </p:cNvPr>
            <p:cNvCxnSpPr>
              <a:stCxn id="45" idx="4"/>
              <a:endCxn id="53" idx="0"/>
            </p:cNvCxnSpPr>
            <p:nvPr/>
          </p:nvCxnSpPr>
          <p:spPr>
            <a:xfrm rot="16200000" flipH="1">
              <a:off x="5372100" y="5105400"/>
              <a:ext cx="381000" cy="685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352FECB-9602-CD2E-204E-B12D8AED6C21}"/>
                </a:ext>
              </a:extLst>
            </p:cNvPr>
            <p:cNvCxnSpPr>
              <a:stCxn id="55" idx="4"/>
              <a:endCxn id="51" idx="0"/>
            </p:cNvCxnSpPr>
            <p:nvPr/>
          </p:nvCxnSpPr>
          <p:spPr>
            <a:xfrm>
              <a:off x="7505700" y="5257800"/>
              <a:ext cx="0" cy="39996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272A16-3F91-4E41-5451-1A187EABD63D}"/>
                </a:ext>
              </a:extLst>
            </p:cNvPr>
            <p:cNvSpPr/>
            <p:nvPr/>
          </p:nvSpPr>
          <p:spPr>
            <a:xfrm>
              <a:off x="8229601" y="4724400"/>
              <a:ext cx="533399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BB31E0C-79A0-E853-1F34-D08876DFA494}"/>
                </a:ext>
              </a:extLst>
            </p:cNvPr>
            <p:cNvCxnSpPr>
              <a:cxnSpLocks/>
              <a:stCxn id="42" idx="4"/>
              <a:endCxn id="60" idx="0"/>
            </p:cNvCxnSpPr>
            <p:nvPr/>
          </p:nvCxnSpPr>
          <p:spPr>
            <a:xfrm>
              <a:off x="8496300" y="4419600"/>
              <a:ext cx="0" cy="30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EB715B-DC12-39F5-1E6F-B80E78E09F8F}"/>
                </a:ext>
              </a:extLst>
            </p:cNvPr>
            <p:cNvSpPr txBox="1">
              <a:spLocks/>
            </p:cNvSpPr>
            <p:nvPr/>
          </p:nvSpPr>
          <p:spPr>
            <a:xfrm>
              <a:off x="7315201" y="5610183"/>
              <a:ext cx="381000" cy="47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523E588-DF5A-0A59-5B58-752C10A4A714}"/>
              </a:ext>
            </a:extLst>
          </p:cNvPr>
          <p:cNvSpPr txBox="1"/>
          <p:nvPr/>
        </p:nvSpPr>
        <p:spPr>
          <a:xfrm>
            <a:off x="595080" y="1469139"/>
            <a:ext cx="1870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5762056-8488-1917-5F1A-63702A025CB4}"/>
              </a:ext>
            </a:extLst>
          </p:cNvPr>
          <p:cNvSpPr txBox="1"/>
          <p:nvPr/>
        </p:nvSpPr>
        <p:spPr>
          <a:xfrm>
            <a:off x="589050" y="4995537"/>
            <a:ext cx="7241553" cy="926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 dụ: 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 tự trước của các đỉnh của cây trên hình vẽ là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</a:t>
            </a:r>
            <a:r>
              <a:rPr lang="vi-VN" sz="2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a, b, c, e, h, i, f, j, d, g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2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</a:t>
            </a:r>
            <a:r>
              <a:rPr lang="vi-VN" sz="3600" dirty="0"/>
              <a:t>. </a:t>
            </a:r>
            <a:r>
              <a:rPr lang="en-US" sz="3600" dirty="0"/>
              <a:t>DUYỆT CÂY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/>
              <a:t>2.2. </a:t>
            </a:r>
            <a:r>
              <a:rPr lang="en-US" sz="2600" dirty="0" err="1"/>
              <a:t>Duyệt</a:t>
            </a:r>
            <a:r>
              <a:rPr lang="en-US" sz="2600" dirty="0"/>
              <a:t> </a:t>
            </a:r>
            <a:r>
              <a:rPr lang="en-US" sz="2600" dirty="0" err="1"/>
              <a:t>theo</a:t>
            </a:r>
            <a:r>
              <a:rPr lang="en-US" sz="2600" dirty="0"/>
              <a:t> </a:t>
            </a:r>
            <a:r>
              <a:rPr lang="en-US" sz="2600" dirty="0" err="1"/>
              <a:t>thứ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</a:t>
            </a:r>
            <a:r>
              <a:rPr lang="en-US" sz="2600" dirty="0" err="1"/>
              <a:t>sau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44</a:t>
            </a:fld>
            <a:endParaRPr lang="vi-VN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3CCCA42-9EAA-074C-91EA-658936687E79}"/>
              </a:ext>
            </a:extLst>
          </p:cNvPr>
          <p:cNvSpPr txBox="1">
            <a:spLocks/>
          </p:cNvSpPr>
          <p:nvPr/>
        </p:nvSpPr>
        <p:spPr>
          <a:xfrm>
            <a:off x="537136" y="3165408"/>
            <a:ext cx="11116530" cy="3078986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74320">
              <a:lnSpc>
                <a:spcPct val="114000"/>
              </a:lnSpc>
              <a:buSzPct val="95000"/>
            </a:pPr>
            <a:r>
              <a:rPr lang="en-US" sz="2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548640" lvl="1">
              <a:lnSpc>
                <a:spcPct val="114000"/>
              </a:lnSpc>
              <a:buSzPct val="110000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2200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pPr marL="548640" lvl="1">
              <a:lnSpc>
                <a:spcPct val="114000"/>
              </a:lnSpc>
              <a:buSzPct val="110000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2200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pPr marL="548640" lvl="1">
              <a:lnSpc>
                <a:spcPct val="114000"/>
              </a:lnSpc>
              <a:buSzPct val="110000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...</a:t>
            </a:r>
          </a:p>
          <a:p>
            <a:pPr marL="548640" lvl="1">
              <a:lnSpc>
                <a:spcPct val="114000"/>
              </a:lnSpc>
              <a:buSzPct val="110000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2200" i="1" baseline="-2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pPr marL="548640" lvl="1">
              <a:lnSpc>
                <a:spcPct val="114000"/>
              </a:lnSpc>
              <a:buSzPct val="110000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cùng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gốc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D440FFE7-D78C-740A-DD2B-A19E55034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438" y="2298630"/>
            <a:ext cx="311920" cy="336986"/>
          </a:xfrm>
          <a:prstGeom prst="ellipse">
            <a:avLst/>
          </a:prstGeom>
          <a:solidFill>
            <a:srgbClr val="FFFF00"/>
          </a:solidFill>
          <a:ln w="25400">
            <a:solidFill>
              <a:srgbClr val="3333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022DE28A-902D-175B-7D67-3FDB9CBE8A74}"/>
              </a:ext>
            </a:extLst>
          </p:cNvPr>
          <p:cNvGrpSpPr/>
          <p:nvPr/>
        </p:nvGrpSpPr>
        <p:grpSpPr>
          <a:xfrm>
            <a:off x="5686097" y="1478284"/>
            <a:ext cx="343112" cy="338555"/>
            <a:chOff x="5968181" y="2328446"/>
            <a:chExt cx="432619" cy="416458"/>
          </a:xfrm>
          <a:solidFill>
            <a:srgbClr val="FF0000"/>
          </a:solidFill>
        </p:grpSpPr>
        <p:sp>
          <p:nvSpPr>
            <p:cNvPr id="35" name="Oval 3">
              <a:extLst>
                <a:ext uri="{FF2B5EF4-FFF2-40B4-BE49-F238E27FC236}">
                  <a16:creationId xmlns:a16="http://schemas.microsoft.com/office/drawing/2014/main" id="{2A5FF4D8-6DD8-48A7-2997-074D8A7EF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181" y="2328672"/>
              <a:ext cx="393290" cy="414528"/>
            </a:xfrm>
            <a:prstGeom prst="ellipse">
              <a:avLst/>
            </a:prstGeom>
            <a:grpFill/>
            <a:ln w="25400">
              <a:solidFill>
                <a:srgbClr val="3333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0ADF0D-7152-EE57-D8C8-372E8F4B0FAE}"/>
                </a:ext>
              </a:extLst>
            </p:cNvPr>
            <p:cNvSpPr txBox="1"/>
            <p:nvPr/>
          </p:nvSpPr>
          <p:spPr>
            <a:xfrm>
              <a:off x="6019800" y="2328446"/>
              <a:ext cx="381000" cy="416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solidFill>
                    <a:srgbClr val="FFFF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D80F40-EDA0-2F94-C114-E6669A487251}"/>
              </a:ext>
            </a:extLst>
          </p:cNvPr>
          <p:cNvSpPr txBox="1"/>
          <p:nvPr/>
        </p:nvSpPr>
        <p:spPr>
          <a:xfrm>
            <a:off x="4537841" y="2311020"/>
            <a:ext cx="41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sz="1400" b="1" baseline="-25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grpSp>
        <p:nvGrpSpPr>
          <p:cNvPr id="38" name="Group 10">
            <a:extLst>
              <a:ext uri="{FF2B5EF4-FFF2-40B4-BE49-F238E27FC236}">
                <a16:creationId xmlns:a16="http://schemas.microsoft.com/office/drawing/2014/main" id="{9B81D126-1412-564D-8EAF-3036FD508AB9}"/>
              </a:ext>
            </a:extLst>
          </p:cNvPr>
          <p:cNvGrpSpPr/>
          <p:nvPr/>
        </p:nvGrpSpPr>
        <p:grpSpPr>
          <a:xfrm>
            <a:off x="7015657" y="2283762"/>
            <a:ext cx="375746" cy="336985"/>
            <a:chOff x="7683910" y="2743200"/>
            <a:chExt cx="473766" cy="414528"/>
          </a:xfrm>
        </p:grpSpPr>
        <p:sp>
          <p:nvSpPr>
            <p:cNvPr id="39" name="Oval 9">
              <a:extLst>
                <a:ext uri="{FF2B5EF4-FFF2-40B4-BE49-F238E27FC236}">
                  <a16:creationId xmlns:a16="http://schemas.microsoft.com/office/drawing/2014/main" id="{6C637C54-F279-F8B1-3E7A-DB4710B1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910" y="2743200"/>
              <a:ext cx="393290" cy="414528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3333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EDC66B-F663-EB0E-CA1D-438684ABB46A}"/>
                </a:ext>
              </a:extLst>
            </p:cNvPr>
            <p:cNvSpPr txBox="1"/>
            <p:nvPr/>
          </p:nvSpPr>
          <p:spPr>
            <a:xfrm>
              <a:off x="7696201" y="2743200"/>
              <a:ext cx="461475" cy="378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</a:t>
              </a:r>
              <a:r>
                <a:rPr lang="en-US" sz="1400" b="1" i="1" baseline="-250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</a:t>
              </a:r>
            </a:p>
          </p:txBody>
        </p:sp>
      </p:grpSp>
      <p:grpSp>
        <p:nvGrpSpPr>
          <p:cNvPr id="41" name="Group 13">
            <a:extLst>
              <a:ext uri="{FF2B5EF4-FFF2-40B4-BE49-F238E27FC236}">
                <a16:creationId xmlns:a16="http://schemas.microsoft.com/office/drawing/2014/main" id="{10A3419A-E676-E7A0-EE64-D77C3049B845}"/>
              </a:ext>
            </a:extLst>
          </p:cNvPr>
          <p:cNvGrpSpPr/>
          <p:nvPr/>
        </p:nvGrpSpPr>
        <p:grpSpPr>
          <a:xfrm>
            <a:off x="5686087" y="2258561"/>
            <a:ext cx="333710" cy="362192"/>
            <a:chOff x="7683910" y="2712194"/>
            <a:chExt cx="420765" cy="445534"/>
          </a:xfrm>
        </p:grpSpPr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8E678F71-D7EF-59EC-0CC7-289093C2B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910" y="2743200"/>
              <a:ext cx="393290" cy="414528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3333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32308B-BC77-B3D2-795C-C85F54218978}"/>
                </a:ext>
              </a:extLst>
            </p:cNvPr>
            <p:cNvSpPr txBox="1"/>
            <p:nvPr/>
          </p:nvSpPr>
          <p:spPr>
            <a:xfrm>
              <a:off x="7696209" y="2712194"/>
              <a:ext cx="408466" cy="3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</a:t>
              </a:r>
              <a:r>
                <a:rPr lang="en-US" sz="1400" b="1" baseline="-250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F605FE20-5CBA-FECE-1999-7EA07C48FB8F}"/>
              </a:ext>
            </a:extLst>
          </p:cNvPr>
          <p:cNvSpPr/>
          <p:nvPr/>
        </p:nvSpPr>
        <p:spPr>
          <a:xfrm>
            <a:off x="4356538" y="2620749"/>
            <a:ext cx="725214" cy="991134"/>
          </a:xfrm>
          <a:prstGeom prst="triangle">
            <a:avLst/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CA2EE6F1-BC4C-DD25-92C8-F8062F14A58B}"/>
              </a:ext>
            </a:extLst>
          </p:cNvPr>
          <p:cNvSpPr/>
          <p:nvPr/>
        </p:nvSpPr>
        <p:spPr>
          <a:xfrm>
            <a:off x="5444359" y="2620749"/>
            <a:ext cx="785648" cy="991134"/>
          </a:xfrm>
          <a:prstGeom prst="triangle">
            <a:avLst>
              <a:gd name="adj" fmla="val 48788"/>
            </a:avLst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F05A79BB-541C-1B8F-7C9F-F02488490FFE}"/>
              </a:ext>
            </a:extLst>
          </p:cNvPr>
          <p:cNvSpPr/>
          <p:nvPr/>
        </p:nvSpPr>
        <p:spPr>
          <a:xfrm>
            <a:off x="6773918" y="2620749"/>
            <a:ext cx="846083" cy="991134"/>
          </a:xfrm>
          <a:prstGeom prst="triangle">
            <a:avLst/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9E29C8E-142C-F803-41C2-998B9512E63C}"/>
              </a:ext>
            </a:extLst>
          </p:cNvPr>
          <p:cNvSpPr/>
          <p:nvPr/>
        </p:nvSpPr>
        <p:spPr>
          <a:xfrm>
            <a:off x="6290441" y="2496858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A94727D-0B40-AC7B-08E4-D40BBBE0BE80}"/>
              </a:ext>
            </a:extLst>
          </p:cNvPr>
          <p:cNvSpPr/>
          <p:nvPr/>
        </p:nvSpPr>
        <p:spPr>
          <a:xfrm>
            <a:off x="6495919" y="2496858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5F74E8-BB2A-6531-DB7D-D27F42E4F065}"/>
              </a:ext>
            </a:extLst>
          </p:cNvPr>
          <p:cNvSpPr/>
          <p:nvPr/>
        </p:nvSpPr>
        <p:spPr>
          <a:xfrm>
            <a:off x="6677223" y="2496858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DB165A-3D2F-C982-6CCD-E566172F9AA2}"/>
              </a:ext>
            </a:extLst>
          </p:cNvPr>
          <p:cNvSpPr/>
          <p:nvPr/>
        </p:nvSpPr>
        <p:spPr>
          <a:xfrm>
            <a:off x="6350876" y="3388880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E5F8016-FBD5-11ED-A5AB-CA3BBE5A0338}"/>
              </a:ext>
            </a:extLst>
          </p:cNvPr>
          <p:cNvSpPr/>
          <p:nvPr/>
        </p:nvSpPr>
        <p:spPr>
          <a:xfrm>
            <a:off x="6556354" y="3388880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D5BD43-9067-B360-80BF-B80CEABC4CCF}"/>
              </a:ext>
            </a:extLst>
          </p:cNvPr>
          <p:cNvSpPr/>
          <p:nvPr/>
        </p:nvSpPr>
        <p:spPr>
          <a:xfrm>
            <a:off x="6737657" y="3388880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63210C-7FE9-DE17-7319-DE7E353BA907}"/>
              </a:ext>
            </a:extLst>
          </p:cNvPr>
          <p:cNvSpPr txBox="1"/>
          <p:nvPr/>
        </p:nvSpPr>
        <p:spPr>
          <a:xfrm>
            <a:off x="4114801" y="2930478"/>
            <a:ext cx="42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1600" b="1" baseline="-25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C012D2-37C7-0CEB-5682-0412850DBC33}"/>
              </a:ext>
            </a:extLst>
          </p:cNvPr>
          <p:cNvSpPr txBox="1"/>
          <p:nvPr/>
        </p:nvSpPr>
        <p:spPr>
          <a:xfrm>
            <a:off x="5202622" y="2926848"/>
            <a:ext cx="42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1600" b="1" baseline="-25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8B8773-9428-0914-E689-C1171F6330CB}"/>
              </a:ext>
            </a:extLst>
          </p:cNvPr>
          <p:cNvSpPr txBox="1"/>
          <p:nvPr/>
        </p:nvSpPr>
        <p:spPr>
          <a:xfrm>
            <a:off x="6592615" y="2868532"/>
            <a:ext cx="42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1600" b="1" i="1" baseline="-25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6C3EAE-0FF6-11C1-F826-D1599A09B53F}"/>
              </a:ext>
            </a:extLst>
          </p:cNvPr>
          <p:cNvCxnSpPr/>
          <p:nvPr/>
        </p:nvCxnSpPr>
        <p:spPr>
          <a:xfrm>
            <a:off x="5998016" y="1646960"/>
            <a:ext cx="1178472" cy="636804"/>
          </a:xfrm>
          <a:prstGeom prst="line">
            <a:avLst/>
          </a:prstGeom>
          <a:ln w="3175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FA1FE5-377D-0141-B50C-ED8E5FA520E8}"/>
              </a:ext>
            </a:extLst>
          </p:cNvPr>
          <p:cNvCxnSpPr>
            <a:endCxn id="33" idx="0"/>
          </p:cNvCxnSpPr>
          <p:nvPr/>
        </p:nvCxnSpPr>
        <p:spPr>
          <a:xfrm rot="10800000" flipV="1">
            <a:off x="4709399" y="1646961"/>
            <a:ext cx="976699" cy="651671"/>
          </a:xfrm>
          <a:prstGeom prst="line">
            <a:avLst/>
          </a:prstGeom>
          <a:ln w="3175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465482-971B-EEA8-23D3-8D4B879787BA}"/>
              </a:ext>
            </a:extLst>
          </p:cNvPr>
          <p:cNvCxnSpPr/>
          <p:nvPr/>
        </p:nvCxnSpPr>
        <p:spPr>
          <a:xfrm rot="16200000" flipH="1">
            <a:off x="5622941" y="2034568"/>
            <a:ext cx="443107" cy="4874"/>
          </a:xfrm>
          <a:prstGeom prst="line">
            <a:avLst/>
          </a:prstGeom>
          <a:ln w="3175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823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DUYỆT CÂY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2.2. </a:t>
            </a:r>
            <a:r>
              <a:rPr lang="en-US" sz="2600" dirty="0" err="1"/>
              <a:t>Duyệt</a:t>
            </a:r>
            <a:r>
              <a:rPr lang="en-US" sz="2600" dirty="0"/>
              <a:t> </a:t>
            </a:r>
            <a:r>
              <a:rPr lang="en-US" sz="2600" dirty="0" err="1"/>
              <a:t>theo</a:t>
            </a:r>
            <a:r>
              <a:rPr lang="en-US" sz="2600" dirty="0"/>
              <a:t> </a:t>
            </a:r>
            <a:r>
              <a:rPr lang="en-US" sz="2600" dirty="0" err="1"/>
              <a:t>thứ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</a:t>
            </a:r>
            <a:r>
              <a:rPr lang="en-US" sz="2600" dirty="0" err="1"/>
              <a:t>sau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45</a:t>
            </a:fld>
            <a:endParaRPr lang="vi-V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23E588-DF5A-0A59-5B58-752C10A4A714}"/>
              </a:ext>
            </a:extLst>
          </p:cNvPr>
          <p:cNvSpPr txBox="1"/>
          <p:nvPr/>
        </p:nvSpPr>
        <p:spPr>
          <a:xfrm>
            <a:off x="594360" y="1450086"/>
            <a:ext cx="1870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: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736539A-115E-DE1B-B062-61D48BFC8A7C}"/>
              </a:ext>
            </a:extLst>
          </p:cNvPr>
          <p:cNvSpPr txBox="1">
            <a:spLocks/>
          </p:cNvSpPr>
          <p:nvPr/>
        </p:nvSpPr>
        <p:spPr>
          <a:xfrm>
            <a:off x="603885" y="1652343"/>
            <a:ext cx="7074117" cy="4769694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vi-V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POSTORDER (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nodeT 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)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(mỗi con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của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nếu có, theo thứ tự từ trái sang) </a:t>
            </a: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POSTORDER(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   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Đưa ra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274320">
              <a:lnSpc>
                <a:spcPct val="130000"/>
              </a:lnSpc>
              <a:spcAft>
                <a:spcPts val="0"/>
              </a:spcAft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 dụ: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Dãy các đỉnh được liệt kê theo </a:t>
            </a:r>
            <a:r>
              <a:rPr lang="vi-VN" sz="2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 tự sau 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 cây trong hình vẽ là: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b, h, i, e, j, f, c, g, d, a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4E62E1AD-D862-4BC9-4E02-D3BD6E7A0E2E}"/>
              </a:ext>
            </a:extLst>
          </p:cNvPr>
          <p:cNvGrpSpPr/>
          <p:nvPr/>
        </p:nvGrpSpPr>
        <p:grpSpPr>
          <a:xfrm>
            <a:off x="8047201" y="3735978"/>
            <a:ext cx="3064936" cy="2469258"/>
            <a:chOff x="4038600" y="2743200"/>
            <a:chExt cx="4724400" cy="3505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BCB154-99C5-DF0E-9CCD-9E93374725E6}"/>
                </a:ext>
              </a:extLst>
            </p:cNvPr>
            <p:cNvSpPr/>
            <p:nvPr/>
          </p:nvSpPr>
          <p:spPr>
            <a:xfrm>
              <a:off x="6096000" y="2819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D212E6-5BDE-C8D2-E226-2DFB100E4B69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2743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58FB86-5CBF-28A5-9292-DF65407E2E1F}"/>
                </a:ext>
              </a:extLst>
            </p:cNvPr>
            <p:cNvSpPr txBox="1">
              <a:spLocks/>
            </p:cNvSpPr>
            <p:nvPr/>
          </p:nvSpPr>
          <p:spPr>
            <a:xfrm>
              <a:off x="4114799" y="3886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D203DE-9483-47C9-E71C-576EE82BFFCB}"/>
                </a:ext>
              </a:extLst>
            </p:cNvPr>
            <p:cNvSpPr/>
            <p:nvPr/>
          </p:nvSpPr>
          <p:spPr>
            <a:xfrm>
              <a:off x="4038600" y="38862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2B67DF-BD7F-011A-80BE-8EEC1014F6F7}"/>
                </a:ext>
              </a:extLst>
            </p:cNvPr>
            <p:cNvSpPr/>
            <p:nvPr/>
          </p:nvSpPr>
          <p:spPr>
            <a:xfrm>
              <a:off x="6096000" y="3962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A83C6C-DDE3-9F4B-C4A5-28282083BE50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886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09BE1D0-39BD-F2E0-36BA-785C485AC8B9}"/>
                </a:ext>
              </a:extLst>
            </p:cNvPr>
            <p:cNvCxnSpPr>
              <a:stCxn id="6" idx="4"/>
              <a:endCxn id="9" idx="0"/>
            </p:cNvCxnSpPr>
            <p:nvPr/>
          </p:nvCxnSpPr>
          <p:spPr>
            <a:xfrm rot="5400000">
              <a:off x="5067300" y="2590800"/>
              <a:ext cx="533400" cy="20574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1C7280-2412-C62E-6C8B-9E10C4837E00}"/>
                </a:ext>
              </a:extLst>
            </p:cNvPr>
            <p:cNvCxnSpPr>
              <a:stCxn id="6" idx="4"/>
              <a:endCxn id="10" idx="0"/>
            </p:cNvCxnSpPr>
            <p:nvPr/>
          </p:nvCxnSpPr>
          <p:spPr>
            <a:xfrm rot="5400000">
              <a:off x="6057900" y="3657600"/>
              <a:ext cx="609600" cy="158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6D2CC3-EC4E-3609-40C5-629AC39BA5AE}"/>
                </a:ext>
              </a:extLst>
            </p:cNvPr>
            <p:cNvSpPr/>
            <p:nvPr/>
          </p:nvSpPr>
          <p:spPr>
            <a:xfrm>
              <a:off x="8229600" y="38862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6A6CA5-0569-D95B-7129-6AF0F21205BD}"/>
                </a:ext>
              </a:extLst>
            </p:cNvPr>
            <p:cNvSpPr txBox="1">
              <a:spLocks/>
            </p:cNvSpPr>
            <p:nvPr/>
          </p:nvSpPr>
          <p:spPr>
            <a:xfrm>
              <a:off x="8305799" y="3886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A19BF4-80BC-7B0A-0E29-CA0FBC0707FB}"/>
                </a:ext>
              </a:extLst>
            </p:cNvPr>
            <p:cNvSpPr txBox="1">
              <a:spLocks/>
            </p:cNvSpPr>
            <p:nvPr/>
          </p:nvSpPr>
          <p:spPr>
            <a:xfrm>
              <a:off x="7391399" y="4719937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581E4B-94C2-CF90-8522-5532DDF51387}"/>
                </a:ext>
              </a:extLst>
            </p:cNvPr>
            <p:cNvSpPr/>
            <p:nvPr/>
          </p:nvSpPr>
          <p:spPr>
            <a:xfrm>
              <a:off x="4953000" y="4724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80A888-240A-BC68-352B-48D635AE0340}"/>
                </a:ext>
              </a:extLst>
            </p:cNvPr>
            <p:cNvSpPr/>
            <p:nvPr/>
          </p:nvSpPr>
          <p:spPr>
            <a:xfrm>
              <a:off x="4114800" y="56388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5FD869-0C4B-B700-2616-4A06AF3C5650}"/>
                </a:ext>
              </a:extLst>
            </p:cNvPr>
            <p:cNvSpPr txBox="1">
              <a:spLocks/>
            </p:cNvSpPr>
            <p:nvPr/>
          </p:nvSpPr>
          <p:spPr>
            <a:xfrm>
              <a:off x="8305799" y="4648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g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C13C4DA-68CA-E288-F35D-D39B879647F5}"/>
                </a:ext>
              </a:extLst>
            </p:cNvPr>
            <p:cNvCxnSpPr>
              <a:stCxn id="6" idx="4"/>
              <a:endCxn id="14" idx="0"/>
            </p:cNvCxnSpPr>
            <p:nvPr/>
          </p:nvCxnSpPr>
          <p:spPr>
            <a:xfrm rot="16200000" flipH="1">
              <a:off x="7162800" y="2552700"/>
              <a:ext cx="533400" cy="21336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0A0DE9-90B2-7D8F-385F-98E2A90945A1}"/>
                </a:ext>
              </a:extLst>
            </p:cNvPr>
            <p:cNvCxnSpPr>
              <a:stCxn id="10" idx="4"/>
              <a:endCxn id="19" idx="0"/>
            </p:cNvCxnSpPr>
            <p:nvPr/>
          </p:nvCxnSpPr>
          <p:spPr>
            <a:xfrm rot="5400000">
              <a:off x="5676900" y="4038600"/>
              <a:ext cx="228600" cy="11430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C105A8-62E9-7D1A-705B-18B29A4C4892}"/>
                </a:ext>
              </a:extLst>
            </p:cNvPr>
            <p:cNvSpPr txBox="1">
              <a:spLocks/>
            </p:cNvSpPr>
            <p:nvPr/>
          </p:nvSpPr>
          <p:spPr>
            <a:xfrm>
              <a:off x="5715001" y="5562600"/>
              <a:ext cx="381000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A6C4B5C-C97E-6FB7-3109-DA98A8C10F5C}"/>
                </a:ext>
              </a:extLst>
            </p:cNvPr>
            <p:cNvSpPr/>
            <p:nvPr/>
          </p:nvSpPr>
          <p:spPr>
            <a:xfrm>
              <a:off x="7239000" y="57150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069322-C067-E6F4-FFBE-703DEB80FFCA}"/>
                </a:ext>
              </a:extLst>
            </p:cNvPr>
            <p:cNvSpPr txBox="1">
              <a:spLocks/>
            </p:cNvSpPr>
            <p:nvPr/>
          </p:nvSpPr>
          <p:spPr>
            <a:xfrm>
              <a:off x="4191000" y="55626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0EB3CC-4246-66CC-E409-3F434C4E523B}"/>
                </a:ext>
              </a:extLst>
            </p:cNvPr>
            <p:cNvSpPr/>
            <p:nvPr/>
          </p:nvSpPr>
          <p:spPr>
            <a:xfrm>
              <a:off x="5638800" y="56388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B3074F-99A0-ED13-70DB-25841C49EB4B}"/>
                </a:ext>
              </a:extLst>
            </p:cNvPr>
            <p:cNvSpPr txBox="1">
              <a:spLocks/>
            </p:cNvSpPr>
            <p:nvPr/>
          </p:nvSpPr>
          <p:spPr>
            <a:xfrm>
              <a:off x="5029199" y="4673027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E58B291-9475-9583-F04B-3D470F220793}"/>
                </a:ext>
              </a:extLst>
            </p:cNvPr>
            <p:cNvSpPr/>
            <p:nvPr/>
          </p:nvSpPr>
          <p:spPr>
            <a:xfrm>
              <a:off x="7239000" y="4724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4C3539-DAF8-7E12-F355-5DFFB6CBBA42}"/>
                </a:ext>
              </a:extLst>
            </p:cNvPr>
            <p:cNvCxnSpPr>
              <a:stCxn id="10" idx="4"/>
              <a:endCxn id="29" idx="0"/>
            </p:cNvCxnSpPr>
            <p:nvPr/>
          </p:nvCxnSpPr>
          <p:spPr>
            <a:xfrm rot="16200000" flipH="1">
              <a:off x="6819900" y="4038600"/>
              <a:ext cx="228600" cy="11430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357961-BD24-525E-C5A5-6785CBB1FB73}"/>
                </a:ext>
              </a:extLst>
            </p:cNvPr>
            <p:cNvCxnSpPr>
              <a:stCxn id="19" idx="4"/>
              <a:endCxn id="20" idx="0"/>
            </p:cNvCxnSpPr>
            <p:nvPr/>
          </p:nvCxnSpPr>
          <p:spPr>
            <a:xfrm rot="5400000">
              <a:off x="4610100" y="5029200"/>
              <a:ext cx="381000" cy="8382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D9DE46-AA93-E894-8461-1577AF5F25FD}"/>
                </a:ext>
              </a:extLst>
            </p:cNvPr>
            <p:cNvCxnSpPr>
              <a:stCxn id="19" idx="4"/>
              <a:endCxn id="27" idx="0"/>
            </p:cNvCxnSpPr>
            <p:nvPr/>
          </p:nvCxnSpPr>
          <p:spPr>
            <a:xfrm rot="16200000" flipH="1">
              <a:off x="5372100" y="5105400"/>
              <a:ext cx="381000" cy="685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04BE870-5C01-247A-CCD4-9E84726BDC12}"/>
                </a:ext>
              </a:extLst>
            </p:cNvPr>
            <p:cNvCxnSpPr>
              <a:stCxn id="29" idx="4"/>
              <a:endCxn id="25" idx="0"/>
            </p:cNvCxnSpPr>
            <p:nvPr/>
          </p:nvCxnSpPr>
          <p:spPr>
            <a:xfrm rot="5400000">
              <a:off x="7277100" y="5486400"/>
              <a:ext cx="457200" cy="158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CC8799C-ABE4-D5E3-590E-1F578D64CFDE}"/>
                </a:ext>
              </a:extLst>
            </p:cNvPr>
            <p:cNvSpPr/>
            <p:nvPr/>
          </p:nvSpPr>
          <p:spPr>
            <a:xfrm>
              <a:off x="8229600" y="4724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E186BCB-E218-1A81-84D9-A6341CB8E0FC}"/>
                </a:ext>
              </a:extLst>
            </p:cNvPr>
            <p:cNvCxnSpPr>
              <a:stCxn id="14" idx="4"/>
              <a:endCxn id="65" idx="0"/>
            </p:cNvCxnSpPr>
            <p:nvPr/>
          </p:nvCxnSpPr>
          <p:spPr>
            <a:xfrm rot="5400000">
              <a:off x="8343900" y="4572000"/>
              <a:ext cx="304800" cy="1588"/>
            </a:xfrm>
            <a:prstGeom prst="line">
              <a:avLst/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9C5515F-A2B8-2365-EF84-3D98CF0D0B66}"/>
                </a:ext>
              </a:extLst>
            </p:cNvPr>
            <p:cNvSpPr txBox="1">
              <a:spLocks/>
            </p:cNvSpPr>
            <p:nvPr/>
          </p:nvSpPr>
          <p:spPr>
            <a:xfrm>
              <a:off x="7315201" y="5638801"/>
              <a:ext cx="381000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j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845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DUYỆT CÂY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2.3. </a:t>
            </a:r>
            <a:r>
              <a:rPr lang="en-US" sz="2600" dirty="0" err="1"/>
              <a:t>Duyệt</a:t>
            </a:r>
            <a:r>
              <a:rPr lang="en-US" sz="2600" dirty="0"/>
              <a:t> </a:t>
            </a:r>
            <a:r>
              <a:rPr lang="en-US" sz="2600" dirty="0" err="1"/>
              <a:t>theo</a:t>
            </a:r>
            <a:r>
              <a:rPr lang="en-US" sz="2600" dirty="0"/>
              <a:t> </a:t>
            </a:r>
            <a:r>
              <a:rPr lang="en-US" sz="2600" dirty="0" err="1"/>
              <a:t>thứ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</a:t>
            </a:r>
            <a:r>
              <a:rPr lang="en-US" sz="2600" dirty="0" err="1"/>
              <a:t>giữa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46</a:t>
            </a:fld>
            <a:endParaRPr lang="vi-VN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FABFA52-EB6F-8578-5171-02A5C24D7CDD}"/>
              </a:ext>
            </a:extLst>
          </p:cNvPr>
          <p:cNvSpPr txBox="1">
            <a:spLocks/>
          </p:cNvSpPr>
          <p:nvPr/>
        </p:nvSpPr>
        <p:spPr>
          <a:xfrm>
            <a:off x="719958" y="1246481"/>
            <a:ext cx="11332705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>
                <a:solidFill>
                  <a:srgbClr val="333399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>
                <a:solidFill>
                  <a:srgbClr val="333399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>
                <a:solidFill>
                  <a:srgbClr val="333399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>
                <a:solidFill>
                  <a:srgbClr val="333399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>
                <a:solidFill>
                  <a:srgbClr val="333399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vi-VN" sz="23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 tự giữa </a:t>
            </a:r>
            <a:r>
              <a:rPr lang="vi-VN" sz="23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 các nút của cây </a:t>
            </a:r>
            <a:r>
              <a:rPr lang="vi-VN" sz="23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3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là: </a:t>
            </a:r>
          </a:p>
          <a:p>
            <a:pPr marL="548640" lvl="1">
              <a:lnSpc>
                <a:spcPct val="130000"/>
              </a:lnSpc>
              <a:buSzPct val="110000"/>
            </a:pPr>
            <a:r>
              <a:rPr lang="vi-VN" sz="23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 nút của </a:t>
            </a:r>
            <a:r>
              <a:rPr lang="vi-VN" sz="23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300" baseline="-25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vi-VN" sz="23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theo thứ tự giữa, </a:t>
            </a:r>
          </a:p>
          <a:p>
            <a:pPr marL="548640" lvl="1">
              <a:lnSpc>
                <a:spcPct val="130000"/>
              </a:lnSpc>
              <a:buSzPct val="110000"/>
            </a:pPr>
            <a:r>
              <a:rPr lang="en-US" sz="23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3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iếp</a:t>
            </a:r>
            <a:r>
              <a:rPr lang="vi-VN" sz="23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đến là nút gốc </a:t>
            </a:r>
            <a:r>
              <a:rPr lang="vi-VN" sz="23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3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pPr marL="548640" lvl="1">
              <a:lnSpc>
                <a:spcPct val="130000"/>
              </a:lnSpc>
              <a:buSzPct val="110000"/>
            </a:pPr>
            <a:r>
              <a:rPr lang="en-US" sz="23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3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iếp</a:t>
            </a:r>
            <a:r>
              <a:rPr lang="vi-VN" sz="23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theo là các nút của </a:t>
            </a:r>
            <a:r>
              <a:rPr lang="vi-VN" sz="23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300" baseline="-25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vi-VN" sz="23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. . . , </a:t>
            </a:r>
            <a:r>
              <a:rPr lang="vi-VN" sz="23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300" i="1" baseline="-25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r>
              <a:rPr lang="vi-VN" sz="23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mỗi nhóm nút được xếp theo thứ tự giữa. </a:t>
            </a:r>
          </a:p>
          <a:p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8427839B-EA2F-B71F-F88E-DEC3F88F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740" y="2393398"/>
            <a:ext cx="311920" cy="336986"/>
          </a:xfrm>
          <a:prstGeom prst="ellipse">
            <a:avLst/>
          </a:prstGeom>
          <a:solidFill>
            <a:srgbClr val="FFFF00"/>
          </a:solidFill>
          <a:ln w="25400">
            <a:solidFill>
              <a:srgbClr val="3333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4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79D3698-AA56-0C73-5415-F2F73DEDAD7F}"/>
              </a:ext>
            </a:extLst>
          </p:cNvPr>
          <p:cNvGrpSpPr/>
          <p:nvPr/>
        </p:nvGrpSpPr>
        <p:grpSpPr>
          <a:xfrm>
            <a:off x="5783399" y="1573052"/>
            <a:ext cx="343112" cy="338555"/>
            <a:chOff x="5968181" y="2328446"/>
            <a:chExt cx="432619" cy="416458"/>
          </a:xfrm>
          <a:solidFill>
            <a:srgbClr val="FF0000"/>
          </a:solidFill>
        </p:grpSpPr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D68E3615-A07B-2327-B8EA-F497FC2A1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181" y="2328672"/>
              <a:ext cx="393290" cy="414528"/>
            </a:xfrm>
            <a:prstGeom prst="ellipse">
              <a:avLst/>
            </a:prstGeom>
            <a:grpFill/>
            <a:ln w="25400">
              <a:solidFill>
                <a:srgbClr val="3333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5EAF01-5263-3023-0C4E-5CA43C1A905E}"/>
                </a:ext>
              </a:extLst>
            </p:cNvPr>
            <p:cNvSpPr txBox="1"/>
            <p:nvPr/>
          </p:nvSpPr>
          <p:spPr>
            <a:xfrm>
              <a:off x="6019800" y="2328446"/>
              <a:ext cx="381000" cy="416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5B25F9B-0790-4C85-07AE-E76B1F7CE3A7}"/>
              </a:ext>
            </a:extLst>
          </p:cNvPr>
          <p:cNvSpPr txBox="1"/>
          <p:nvPr/>
        </p:nvSpPr>
        <p:spPr>
          <a:xfrm>
            <a:off x="4635143" y="2405788"/>
            <a:ext cx="41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400" b="1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4BD4DA7-5D1D-A61F-7722-67F6DBBACE09}"/>
              </a:ext>
            </a:extLst>
          </p:cNvPr>
          <p:cNvGrpSpPr/>
          <p:nvPr/>
        </p:nvGrpSpPr>
        <p:grpSpPr>
          <a:xfrm>
            <a:off x="7112959" y="2378530"/>
            <a:ext cx="375746" cy="336985"/>
            <a:chOff x="7683910" y="2743200"/>
            <a:chExt cx="473766" cy="414528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B6669EBD-6108-20F8-E6E4-DECA7421C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910" y="2743200"/>
              <a:ext cx="393290" cy="414528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3333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24D7F0-4D6A-CB3B-AE09-18220336C327}"/>
                </a:ext>
              </a:extLst>
            </p:cNvPr>
            <p:cNvSpPr txBox="1"/>
            <p:nvPr/>
          </p:nvSpPr>
          <p:spPr>
            <a:xfrm>
              <a:off x="7696201" y="2743200"/>
              <a:ext cx="461475" cy="378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1400" b="1" i="1" baseline="-25000">
                  <a:latin typeface="Times New Roman" pitchFamily="18" charset="0"/>
                  <a:cs typeface="Times New Roman" pitchFamily="18" charset="0"/>
                </a:rPr>
                <a:t>k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0CC6F8C-D02A-D378-4D17-270593FCB3B4}"/>
              </a:ext>
            </a:extLst>
          </p:cNvPr>
          <p:cNvGrpSpPr/>
          <p:nvPr/>
        </p:nvGrpSpPr>
        <p:grpSpPr>
          <a:xfrm>
            <a:off x="5783389" y="2353329"/>
            <a:ext cx="333710" cy="362192"/>
            <a:chOff x="7683910" y="2712194"/>
            <a:chExt cx="420765" cy="445534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BB65BCF9-704F-C3FD-7E71-8EE505516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3910" y="2743200"/>
              <a:ext cx="393290" cy="414528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3333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B841EA-1474-DF90-56BF-78ABDCA9CD57}"/>
                </a:ext>
              </a:extLst>
            </p:cNvPr>
            <p:cNvSpPr txBox="1"/>
            <p:nvPr/>
          </p:nvSpPr>
          <p:spPr>
            <a:xfrm>
              <a:off x="7696209" y="2712194"/>
              <a:ext cx="408466" cy="37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1400" b="1" baseline="-2500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2647195C-C0E2-92A9-4295-49A10F78F1A1}"/>
              </a:ext>
            </a:extLst>
          </p:cNvPr>
          <p:cNvSpPr/>
          <p:nvPr/>
        </p:nvSpPr>
        <p:spPr>
          <a:xfrm>
            <a:off x="4453840" y="2715517"/>
            <a:ext cx="725214" cy="991134"/>
          </a:xfrm>
          <a:prstGeom prst="triangle">
            <a:avLst/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E883382-CD55-1EF9-8B3C-E8CF866F9235}"/>
              </a:ext>
            </a:extLst>
          </p:cNvPr>
          <p:cNvSpPr/>
          <p:nvPr/>
        </p:nvSpPr>
        <p:spPr>
          <a:xfrm>
            <a:off x="5541661" y="2715517"/>
            <a:ext cx="785648" cy="991134"/>
          </a:xfrm>
          <a:prstGeom prst="triangle">
            <a:avLst>
              <a:gd name="adj" fmla="val 48788"/>
            </a:avLst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8F1AD521-D04D-3B0E-1A3C-6260461EEFDE}"/>
              </a:ext>
            </a:extLst>
          </p:cNvPr>
          <p:cNvSpPr/>
          <p:nvPr/>
        </p:nvSpPr>
        <p:spPr>
          <a:xfrm>
            <a:off x="6871220" y="2715517"/>
            <a:ext cx="846083" cy="991134"/>
          </a:xfrm>
          <a:prstGeom prst="triangle">
            <a:avLst/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D2492F-AD0C-97A1-E881-D7F814470616}"/>
              </a:ext>
            </a:extLst>
          </p:cNvPr>
          <p:cNvSpPr/>
          <p:nvPr/>
        </p:nvSpPr>
        <p:spPr>
          <a:xfrm>
            <a:off x="6387743" y="2591626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A9BEF6-09B5-72E2-9450-452A256A60E9}"/>
              </a:ext>
            </a:extLst>
          </p:cNvPr>
          <p:cNvSpPr/>
          <p:nvPr/>
        </p:nvSpPr>
        <p:spPr>
          <a:xfrm>
            <a:off x="6593221" y="2591626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EFB4DD-4784-0D4F-2CD1-766013CB83CA}"/>
              </a:ext>
            </a:extLst>
          </p:cNvPr>
          <p:cNvSpPr/>
          <p:nvPr/>
        </p:nvSpPr>
        <p:spPr>
          <a:xfrm>
            <a:off x="6774525" y="2591626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628166F-4ECF-94BF-14F3-D21D08C58795}"/>
              </a:ext>
            </a:extLst>
          </p:cNvPr>
          <p:cNvSpPr/>
          <p:nvPr/>
        </p:nvSpPr>
        <p:spPr>
          <a:xfrm>
            <a:off x="6448178" y="3483648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81E44D-61B6-1870-014C-3B29FB25EC13}"/>
              </a:ext>
            </a:extLst>
          </p:cNvPr>
          <p:cNvSpPr/>
          <p:nvPr/>
        </p:nvSpPr>
        <p:spPr>
          <a:xfrm>
            <a:off x="6653656" y="3483648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9A317F-3997-EEC4-245E-F1571BE38151}"/>
              </a:ext>
            </a:extLst>
          </p:cNvPr>
          <p:cNvSpPr/>
          <p:nvPr/>
        </p:nvSpPr>
        <p:spPr>
          <a:xfrm>
            <a:off x="6834959" y="3483648"/>
            <a:ext cx="36260" cy="37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A71A78-B0FD-D31D-91DD-8281D1667425}"/>
              </a:ext>
            </a:extLst>
          </p:cNvPr>
          <p:cNvSpPr txBox="1"/>
          <p:nvPr/>
        </p:nvSpPr>
        <p:spPr>
          <a:xfrm>
            <a:off x="4212103" y="3025246"/>
            <a:ext cx="42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23741-3D46-743F-2143-3F06B206A798}"/>
              </a:ext>
            </a:extLst>
          </p:cNvPr>
          <p:cNvSpPr txBox="1"/>
          <p:nvPr/>
        </p:nvSpPr>
        <p:spPr>
          <a:xfrm>
            <a:off x="5299924" y="3021616"/>
            <a:ext cx="42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027505-5777-A8CE-C7BA-A3BD0D4D0A60}"/>
              </a:ext>
            </a:extLst>
          </p:cNvPr>
          <p:cNvSpPr txBox="1"/>
          <p:nvPr/>
        </p:nvSpPr>
        <p:spPr>
          <a:xfrm>
            <a:off x="6689917" y="2963300"/>
            <a:ext cx="42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i="1" baseline="-25000"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81C154-01A6-FDCA-330A-177F82E0989B}"/>
              </a:ext>
            </a:extLst>
          </p:cNvPr>
          <p:cNvCxnSpPr/>
          <p:nvPr/>
        </p:nvCxnSpPr>
        <p:spPr>
          <a:xfrm>
            <a:off x="6095318" y="1741728"/>
            <a:ext cx="1178472" cy="636804"/>
          </a:xfrm>
          <a:prstGeom prst="line">
            <a:avLst/>
          </a:prstGeom>
          <a:ln w="3175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5DCF96-550D-8AE2-BEC9-D2BC01858C79}"/>
              </a:ext>
            </a:extLst>
          </p:cNvPr>
          <p:cNvCxnSpPr>
            <a:endCxn id="4" idx="0"/>
          </p:cNvCxnSpPr>
          <p:nvPr/>
        </p:nvCxnSpPr>
        <p:spPr>
          <a:xfrm rot="10800000" flipV="1">
            <a:off x="4806701" y="1741729"/>
            <a:ext cx="976699" cy="651671"/>
          </a:xfrm>
          <a:prstGeom prst="line">
            <a:avLst/>
          </a:prstGeom>
          <a:ln w="3175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9C05B1-BF53-B26C-08E5-D4F950B43FAF}"/>
              </a:ext>
            </a:extLst>
          </p:cNvPr>
          <p:cNvCxnSpPr/>
          <p:nvPr/>
        </p:nvCxnSpPr>
        <p:spPr>
          <a:xfrm rot="16200000" flipH="1">
            <a:off x="5720243" y="2129336"/>
            <a:ext cx="443107" cy="4874"/>
          </a:xfrm>
          <a:prstGeom prst="line">
            <a:avLst/>
          </a:prstGeom>
          <a:ln w="3175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9991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DUYỆT CÂY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2.3. </a:t>
            </a:r>
            <a:r>
              <a:rPr lang="en-US" sz="2600" dirty="0" err="1"/>
              <a:t>Duyệt</a:t>
            </a:r>
            <a:r>
              <a:rPr lang="en-US" sz="2600" dirty="0"/>
              <a:t> </a:t>
            </a:r>
            <a:r>
              <a:rPr lang="en-US" sz="2600" dirty="0" err="1"/>
              <a:t>theo</a:t>
            </a:r>
            <a:r>
              <a:rPr lang="en-US" sz="2600" dirty="0"/>
              <a:t> </a:t>
            </a:r>
            <a:r>
              <a:rPr lang="en-US" sz="2600" dirty="0" err="1"/>
              <a:t>thứ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</a:t>
            </a:r>
            <a:r>
              <a:rPr lang="en-US" sz="2600" dirty="0" err="1"/>
              <a:t>giữa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47</a:t>
            </a:fld>
            <a:endParaRPr lang="vi-VN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913A04AF-5B83-1BE6-4F7D-9E0926F42A25}"/>
              </a:ext>
            </a:extLst>
          </p:cNvPr>
          <p:cNvSpPr txBox="1">
            <a:spLocks/>
          </p:cNvSpPr>
          <p:nvPr/>
        </p:nvSpPr>
        <p:spPr>
          <a:xfrm>
            <a:off x="797548" y="1457420"/>
            <a:ext cx="11102163" cy="4769694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INORDER (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nodeT  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)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if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(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là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lá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) Đưa ra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else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{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INORDER(con trái nhất của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Đưa ra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for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(mỗi con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của 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ngoại trừ con trái nhất, theo thứ tự từ trái sang) </a:t>
            </a: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INORDER(</a:t>
            </a:r>
            <a:r>
              <a:rPr lang="vi-VN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vi-VN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 dụ: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Dãy các đỉnh của cây trong hình vẽ được liệt kê theo thứ tự giữa:</a:t>
            </a:r>
          </a:p>
          <a:p>
            <a:pPr>
              <a:buFont typeface="Wingdings" panose="05000000000000000000" pitchFamily="2" charset="2"/>
              <a:buNone/>
            </a:pPr>
            <a:r>
              <a:rPr lang="vi-VN" sz="22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        b, a, h, e, i, c, j, f, g, 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419E0A-6178-A318-8E2A-56CB0B389B8B}"/>
              </a:ext>
            </a:extLst>
          </p:cNvPr>
          <p:cNvGrpSpPr/>
          <p:nvPr/>
        </p:nvGrpSpPr>
        <p:grpSpPr>
          <a:xfrm>
            <a:off x="7563920" y="1609727"/>
            <a:ext cx="3100814" cy="2232540"/>
            <a:chOff x="4038600" y="2743200"/>
            <a:chExt cx="4724400" cy="3505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0A4D8B5-617F-FAA6-76CC-EB5E8F49D881}"/>
                </a:ext>
              </a:extLst>
            </p:cNvPr>
            <p:cNvSpPr/>
            <p:nvPr/>
          </p:nvSpPr>
          <p:spPr>
            <a:xfrm>
              <a:off x="6096000" y="2819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580A8A-265B-9DFC-A142-BB23D9014B00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2743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956973-66F8-EB3E-CABF-6829350F7F27}"/>
                </a:ext>
              </a:extLst>
            </p:cNvPr>
            <p:cNvSpPr txBox="1">
              <a:spLocks/>
            </p:cNvSpPr>
            <p:nvPr/>
          </p:nvSpPr>
          <p:spPr>
            <a:xfrm>
              <a:off x="4114799" y="3886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2B0F277-85EC-A9AF-5874-23A45DDBC139}"/>
                </a:ext>
              </a:extLst>
            </p:cNvPr>
            <p:cNvSpPr/>
            <p:nvPr/>
          </p:nvSpPr>
          <p:spPr>
            <a:xfrm>
              <a:off x="4038600" y="38862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CEB2E3-2464-CF7A-EDEB-CB83A15B5661}"/>
                </a:ext>
              </a:extLst>
            </p:cNvPr>
            <p:cNvSpPr/>
            <p:nvPr/>
          </p:nvSpPr>
          <p:spPr>
            <a:xfrm>
              <a:off x="6096000" y="3962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554E6C-E50A-2D48-CDDB-EED0A9BA6F24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886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35B911-4B08-7CCC-3515-81C6824DAF4B}"/>
                </a:ext>
              </a:extLst>
            </p:cNvPr>
            <p:cNvCxnSpPr>
              <a:stCxn id="34" idx="4"/>
              <a:endCxn id="37" idx="0"/>
            </p:cNvCxnSpPr>
            <p:nvPr/>
          </p:nvCxnSpPr>
          <p:spPr>
            <a:xfrm rot="5400000">
              <a:off x="5067300" y="2590800"/>
              <a:ext cx="533400" cy="2057400"/>
            </a:xfrm>
            <a:prstGeom prst="line">
              <a:avLst/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38D367-3973-E89A-B82A-9950B96F5E6D}"/>
                </a:ext>
              </a:extLst>
            </p:cNvPr>
            <p:cNvCxnSpPr>
              <a:stCxn id="34" idx="4"/>
              <a:endCxn id="38" idx="0"/>
            </p:cNvCxnSpPr>
            <p:nvPr/>
          </p:nvCxnSpPr>
          <p:spPr>
            <a:xfrm rot="5400000">
              <a:off x="6057900" y="3657600"/>
              <a:ext cx="609600" cy="1588"/>
            </a:xfrm>
            <a:prstGeom prst="line">
              <a:avLst/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C22687-7630-3BCC-8B92-5C44C7C6BF85}"/>
                </a:ext>
              </a:extLst>
            </p:cNvPr>
            <p:cNvSpPr/>
            <p:nvPr/>
          </p:nvSpPr>
          <p:spPr>
            <a:xfrm>
              <a:off x="8229600" y="38862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32C8B2C-6BCC-6967-2E64-D2FDAE6F699A}"/>
                </a:ext>
              </a:extLst>
            </p:cNvPr>
            <p:cNvSpPr txBox="1">
              <a:spLocks/>
            </p:cNvSpPr>
            <p:nvPr/>
          </p:nvSpPr>
          <p:spPr>
            <a:xfrm>
              <a:off x="8305799" y="3886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02F4D8-196A-C186-2DAA-780D7A1B8512}"/>
                </a:ext>
              </a:extLst>
            </p:cNvPr>
            <p:cNvSpPr txBox="1">
              <a:spLocks/>
            </p:cNvSpPr>
            <p:nvPr/>
          </p:nvSpPr>
          <p:spPr>
            <a:xfrm>
              <a:off x="7391399" y="4719937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53B0E23-1458-7D2A-7438-5FBD1195A014}"/>
                </a:ext>
              </a:extLst>
            </p:cNvPr>
            <p:cNvSpPr/>
            <p:nvPr/>
          </p:nvSpPr>
          <p:spPr>
            <a:xfrm>
              <a:off x="4953000" y="4724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5487DB1-82B0-025F-6EEC-129D8EC162F5}"/>
                </a:ext>
              </a:extLst>
            </p:cNvPr>
            <p:cNvSpPr/>
            <p:nvPr/>
          </p:nvSpPr>
          <p:spPr>
            <a:xfrm>
              <a:off x="4114800" y="56388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6690D9-998B-42A8-028A-CE1670A419DD}"/>
                </a:ext>
              </a:extLst>
            </p:cNvPr>
            <p:cNvSpPr txBox="1">
              <a:spLocks/>
            </p:cNvSpPr>
            <p:nvPr/>
          </p:nvSpPr>
          <p:spPr>
            <a:xfrm>
              <a:off x="8305799" y="4648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g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013A7AD-01F6-8B71-68ED-9A3EDB82D24E}"/>
                </a:ext>
              </a:extLst>
            </p:cNvPr>
            <p:cNvCxnSpPr>
              <a:stCxn id="34" idx="4"/>
              <a:endCxn id="42" idx="0"/>
            </p:cNvCxnSpPr>
            <p:nvPr/>
          </p:nvCxnSpPr>
          <p:spPr>
            <a:xfrm rot="16200000" flipH="1">
              <a:off x="7162800" y="2552700"/>
              <a:ext cx="533400" cy="2133600"/>
            </a:xfrm>
            <a:prstGeom prst="line">
              <a:avLst/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B1DA75F-3803-09F3-CBF4-BA0C32430408}"/>
                </a:ext>
              </a:extLst>
            </p:cNvPr>
            <p:cNvCxnSpPr>
              <a:stCxn id="38" idx="4"/>
              <a:endCxn id="45" idx="0"/>
            </p:cNvCxnSpPr>
            <p:nvPr/>
          </p:nvCxnSpPr>
          <p:spPr>
            <a:xfrm rot="5400000">
              <a:off x="5676900" y="4038600"/>
              <a:ext cx="228600" cy="1143000"/>
            </a:xfrm>
            <a:prstGeom prst="line">
              <a:avLst/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E95D95-C4B9-1407-EF6A-C8E9890F7285}"/>
                </a:ext>
              </a:extLst>
            </p:cNvPr>
            <p:cNvSpPr txBox="1">
              <a:spLocks/>
            </p:cNvSpPr>
            <p:nvPr/>
          </p:nvSpPr>
          <p:spPr>
            <a:xfrm>
              <a:off x="5715001" y="5562600"/>
              <a:ext cx="381000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48EDF23-BE3A-44E7-B98B-1E14BD5A76DF}"/>
                </a:ext>
              </a:extLst>
            </p:cNvPr>
            <p:cNvSpPr/>
            <p:nvPr/>
          </p:nvSpPr>
          <p:spPr>
            <a:xfrm>
              <a:off x="7239000" y="57150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C514EB-9A59-4B77-816C-AFB1420ACD70}"/>
                </a:ext>
              </a:extLst>
            </p:cNvPr>
            <p:cNvSpPr txBox="1">
              <a:spLocks/>
            </p:cNvSpPr>
            <p:nvPr/>
          </p:nvSpPr>
          <p:spPr>
            <a:xfrm>
              <a:off x="4191000" y="55626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DB9056B-7869-951B-BEDB-6E46C195F717}"/>
                </a:ext>
              </a:extLst>
            </p:cNvPr>
            <p:cNvSpPr/>
            <p:nvPr/>
          </p:nvSpPr>
          <p:spPr>
            <a:xfrm>
              <a:off x="5638800" y="56388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879C59-891F-175B-D549-99F0AC06ACD0}"/>
                </a:ext>
              </a:extLst>
            </p:cNvPr>
            <p:cNvSpPr txBox="1">
              <a:spLocks/>
            </p:cNvSpPr>
            <p:nvPr/>
          </p:nvSpPr>
          <p:spPr>
            <a:xfrm>
              <a:off x="5029199" y="4673027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122656-AE2C-D72E-8E07-10405AF51F00}"/>
                </a:ext>
              </a:extLst>
            </p:cNvPr>
            <p:cNvSpPr/>
            <p:nvPr/>
          </p:nvSpPr>
          <p:spPr>
            <a:xfrm>
              <a:off x="7239000" y="4724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8BDACD-9975-A775-E7CE-7698FED1D6FF}"/>
                </a:ext>
              </a:extLst>
            </p:cNvPr>
            <p:cNvCxnSpPr>
              <a:stCxn id="38" idx="4"/>
              <a:endCxn id="55" idx="0"/>
            </p:cNvCxnSpPr>
            <p:nvPr/>
          </p:nvCxnSpPr>
          <p:spPr>
            <a:xfrm rot="16200000" flipH="1">
              <a:off x="6819900" y="4038600"/>
              <a:ext cx="228600" cy="1143000"/>
            </a:xfrm>
            <a:prstGeom prst="line">
              <a:avLst/>
            </a:prstGeom>
            <a:ln w="25400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28E8C8-4EE1-A6CC-4A5E-A36D1DD8C327}"/>
                </a:ext>
              </a:extLst>
            </p:cNvPr>
            <p:cNvCxnSpPr>
              <a:stCxn id="45" idx="4"/>
              <a:endCxn id="46" idx="0"/>
            </p:cNvCxnSpPr>
            <p:nvPr/>
          </p:nvCxnSpPr>
          <p:spPr>
            <a:xfrm rot="5400000">
              <a:off x="4610100" y="5029200"/>
              <a:ext cx="381000" cy="838200"/>
            </a:xfrm>
            <a:prstGeom prst="line">
              <a:avLst/>
            </a:prstGeom>
            <a:ln w="25400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C8B12EC-5103-37F2-F3BF-56FF678CA12A}"/>
                </a:ext>
              </a:extLst>
            </p:cNvPr>
            <p:cNvCxnSpPr>
              <a:stCxn id="45" idx="4"/>
              <a:endCxn id="53" idx="0"/>
            </p:cNvCxnSpPr>
            <p:nvPr/>
          </p:nvCxnSpPr>
          <p:spPr>
            <a:xfrm rot="16200000" flipH="1">
              <a:off x="5372100" y="5105400"/>
              <a:ext cx="381000" cy="685800"/>
            </a:xfrm>
            <a:prstGeom prst="line">
              <a:avLst/>
            </a:prstGeom>
            <a:ln w="25400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284229-74E6-26D2-2464-7BE52C8A7068}"/>
                </a:ext>
              </a:extLst>
            </p:cNvPr>
            <p:cNvCxnSpPr>
              <a:stCxn id="55" idx="4"/>
              <a:endCxn id="51" idx="0"/>
            </p:cNvCxnSpPr>
            <p:nvPr/>
          </p:nvCxnSpPr>
          <p:spPr>
            <a:xfrm rot="5400000">
              <a:off x="7277100" y="5486400"/>
              <a:ext cx="457200" cy="1588"/>
            </a:xfrm>
            <a:prstGeom prst="line">
              <a:avLst/>
            </a:prstGeom>
            <a:ln w="25400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CC2D01-2E69-FFE8-3D46-66546C606D59}"/>
                </a:ext>
              </a:extLst>
            </p:cNvPr>
            <p:cNvSpPr/>
            <p:nvPr/>
          </p:nvSpPr>
          <p:spPr>
            <a:xfrm>
              <a:off x="8229600" y="4724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C6E73C5-1067-195F-E5B4-3AA06A6F421B}"/>
                </a:ext>
              </a:extLst>
            </p:cNvPr>
            <p:cNvCxnSpPr>
              <a:stCxn id="42" idx="4"/>
              <a:endCxn id="60" idx="0"/>
            </p:cNvCxnSpPr>
            <p:nvPr/>
          </p:nvCxnSpPr>
          <p:spPr>
            <a:xfrm rot="5400000">
              <a:off x="8343900" y="4572000"/>
              <a:ext cx="304800" cy="1588"/>
            </a:xfrm>
            <a:prstGeom prst="line">
              <a:avLst/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E8ABA1-418E-AA4C-F5BA-035F9ECC890E}"/>
                </a:ext>
              </a:extLst>
            </p:cNvPr>
            <p:cNvSpPr txBox="1">
              <a:spLocks/>
            </p:cNvSpPr>
            <p:nvPr/>
          </p:nvSpPr>
          <p:spPr>
            <a:xfrm>
              <a:off x="7315201" y="5638801"/>
              <a:ext cx="381000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Times New Roman" pitchFamily="18" charset="0"/>
                  <a:cs typeface="Times New Roman" pitchFamily="18" charset="0"/>
                </a:rPr>
                <a:t>j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0007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</a:t>
            </a:r>
            <a:r>
              <a:rPr lang="vi-VN" sz="3600" dirty="0"/>
              <a:t>. </a:t>
            </a:r>
            <a:r>
              <a:rPr lang="en-US" sz="3600" dirty="0"/>
              <a:t>DUYỆT CÂY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dirty="0" err="1"/>
              <a:t>Xếp</a:t>
            </a:r>
            <a:r>
              <a:rPr lang="en-US" sz="2600" dirty="0"/>
              <a:t> </a:t>
            </a:r>
            <a:r>
              <a:rPr lang="en-US" sz="2600" dirty="0" err="1"/>
              <a:t>thứ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nút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48</a:t>
            </a:fld>
            <a:endParaRPr lang="vi-V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D65409-7942-D65C-4D44-C23819D2C759}"/>
              </a:ext>
            </a:extLst>
          </p:cNvPr>
          <p:cNvGrpSpPr/>
          <p:nvPr/>
        </p:nvGrpSpPr>
        <p:grpSpPr>
          <a:xfrm>
            <a:off x="7457924" y="1791937"/>
            <a:ext cx="3276600" cy="2168045"/>
            <a:chOff x="4038600" y="2743200"/>
            <a:chExt cx="4724400" cy="35052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66E82DD-BC8F-E74D-57A4-B0BC44B7F7D1}"/>
                </a:ext>
              </a:extLst>
            </p:cNvPr>
            <p:cNvSpPr/>
            <p:nvPr/>
          </p:nvSpPr>
          <p:spPr>
            <a:xfrm>
              <a:off x="6096000" y="2819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57FF23-74B7-2F6C-45EE-CFB4A34802C6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2743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01FFD4-D31E-22A7-17BF-F4E7555D7080}"/>
                </a:ext>
              </a:extLst>
            </p:cNvPr>
            <p:cNvSpPr txBox="1">
              <a:spLocks/>
            </p:cNvSpPr>
            <p:nvPr/>
          </p:nvSpPr>
          <p:spPr>
            <a:xfrm>
              <a:off x="4114799" y="3886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37E27F-715C-B2B1-EE81-7B314931C4B8}"/>
                </a:ext>
              </a:extLst>
            </p:cNvPr>
            <p:cNvSpPr/>
            <p:nvPr/>
          </p:nvSpPr>
          <p:spPr>
            <a:xfrm>
              <a:off x="4038600" y="38862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2070BB-C802-6DCF-017B-D1F5C5E465AB}"/>
                </a:ext>
              </a:extLst>
            </p:cNvPr>
            <p:cNvSpPr/>
            <p:nvPr/>
          </p:nvSpPr>
          <p:spPr>
            <a:xfrm>
              <a:off x="6096000" y="3962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4E7F5-6D77-0B38-4E1A-B275D6EBA1B8}"/>
                </a:ext>
              </a:extLst>
            </p:cNvPr>
            <p:cNvSpPr txBox="1">
              <a:spLocks/>
            </p:cNvSpPr>
            <p:nvPr/>
          </p:nvSpPr>
          <p:spPr>
            <a:xfrm>
              <a:off x="6172200" y="3886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D572F9-5AE3-B39D-0E70-53422E834D9F}"/>
                </a:ext>
              </a:extLst>
            </p:cNvPr>
            <p:cNvCxnSpPr>
              <a:stCxn id="4" idx="4"/>
              <a:endCxn id="8" idx="0"/>
            </p:cNvCxnSpPr>
            <p:nvPr/>
          </p:nvCxnSpPr>
          <p:spPr>
            <a:xfrm rot="5400000">
              <a:off x="5067300" y="2590800"/>
              <a:ext cx="533400" cy="2057400"/>
            </a:xfrm>
            <a:prstGeom prst="line">
              <a:avLst/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AC742C-6CBE-C414-8CC4-F6F6616D131B}"/>
                </a:ext>
              </a:extLst>
            </p:cNvPr>
            <p:cNvCxnSpPr>
              <a:stCxn id="4" idx="4"/>
              <a:endCxn id="9" idx="0"/>
            </p:cNvCxnSpPr>
            <p:nvPr/>
          </p:nvCxnSpPr>
          <p:spPr>
            <a:xfrm rot="5400000">
              <a:off x="6057900" y="3657600"/>
              <a:ext cx="609600" cy="1588"/>
            </a:xfrm>
            <a:prstGeom prst="line">
              <a:avLst/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A07B37-3AC5-5051-16CA-8FC579AB4E73}"/>
                </a:ext>
              </a:extLst>
            </p:cNvPr>
            <p:cNvSpPr/>
            <p:nvPr/>
          </p:nvSpPr>
          <p:spPr>
            <a:xfrm>
              <a:off x="8229600" y="38862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4EDD0F-4D22-321C-2A91-BED9F87ABACB}"/>
                </a:ext>
              </a:extLst>
            </p:cNvPr>
            <p:cNvSpPr txBox="1">
              <a:spLocks/>
            </p:cNvSpPr>
            <p:nvPr/>
          </p:nvSpPr>
          <p:spPr>
            <a:xfrm>
              <a:off x="8305799" y="3886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1E98BC-01FB-CBFD-9806-48B86D2D4D22}"/>
                </a:ext>
              </a:extLst>
            </p:cNvPr>
            <p:cNvSpPr txBox="1">
              <a:spLocks/>
            </p:cNvSpPr>
            <p:nvPr/>
          </p:nvSpPr>
          <p:spPr>
            <a:xfrm>
              <a:off x="7391399" y="4719937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B8B4F97-BD9C-C593-2D27-F2A4CBD8FC6C}"/>
                </a:ext>
              </a:extLst>
            </p:cNvPr>
            <p:cNvSpPr/>
            <p:nvPr/>
          </p:nvSpPr>
          <p:spPr>
            <a:xfrm>
              <a:off x="4953000" y="4724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4989C5-EB61-2FA8-3092-ED9BBB1EBC49}"/>
                </a:ext>
              </a:extLst>
            </p:cNvPr>
            <p:cNvSpPr/>
            <p:nvPr/>
          </p:nvSpPr>
          <p:spPr>
            <a:xfrm>
              <a:off x="4114800" y="56388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7C6C93-8D85-80D6-69BD-B5203C15CED4}"/>
                </a:ext>
              </a:extLst>
            </p:cNvPr>
            <p:cNvSpPr txBox="1">
              <a:spLocks/>
            </p:cNvSpPr>
            <p:nvPr/>
          </p:nvSpPr>
          <p:spPr>
            <a:xfrm>
              <a:off x="8305799" y="46482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678EC1-C891-A972-C766-B26710CC4443}"/>
                </a:ext>
              </a:extLst>
            </p:cNvPr>
            <p:cNvCxnSpPr>
              <a:stCxn id="4" idx="4"/>
              <a:endCxn id="13" idx="0"/>
            </p:cNvCxnSpPr>
            <p:nvPr/>
          </p:nvCxnSpPr>
          <p:spPr>
            <a:xfrm rot="16200000" flipH="1">
              <a:off x="7162800" y="2552700"/>
              <a:ext cx="533400" cy="2133600"/>
            </a:xfrm>
            <a:prstGeom prst="line">
              <a:avLst/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9B85BF-98D7-533A-C62B-CD9D0DD37B73}"/>
                </a:ext>
              </a:extLst>
            </p:cNvPr>
            <p:cNvCxnSpPr>
              <a:stCxn id="9" idx="4"/>
              <a:endCxn id="17" idx="0"/>
            </p:cNvCxnSpPr>
            <p:nvPr/>
          </p:nvCxnSpPr>
          <p:spPr>
            <a:xfrm rot="5400000">
              <a:off x="5676900" y="4038600"/>
              <a:ext cx="228600" cy="1143000"/>
            </a:xfrm>
            <a:prstGeom prst="line">
              <a:avLst/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C66A21-8F06-8B85-9609-3B586575B61F}"/>
                </a:ext>
              </a:extLst>
            </p:cNvPr>
            <p:cNvSpPr txBox="1">
              <a:spLocks/>
            </p:cNvSpPr>
            <p:nvPr/>
          </p:nvSpPr>
          <p:spPr>
            <a:xfrm>
              <a:off x="5715001" y="5562600"/>
              <a:ext cx="381000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1B0010-272E-30EC-AD8E-607C36BA3A07}"/>
                </a:ext>
              </a:extLst>
            </p:cNvPr>
            <p:cNvSpPr/>
            <p:nvPr/>
          </p:nvSpPr>
          <p:spPr>
            <a:xfrm>
              <a:off x="7239000" y="57150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2FE52C-D9B9-B4EF-C6D4-F338FDBD9111}"/>
                </a:ext>
              </a:extLst>
            </p:cNvPr>
            <p:cNvSpPr txBox="1">
              <a:spLocks/>
            </p:cNvSpPr>
            <p:nvPr/>
          </p:nvSpPr>
          <p:spPr>
            <a:xfrm>
              <a:off x="4191000" y="5562600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ACB2BFC-3DD5-0CFC-3DC3-FC21D28C8ABC}"/>
                </a:ext>
              </a:extLst>
            </p:cNvPr>
            <p:cNvSpPr/>
            <p:nvPr/>
          </p:nvSpPr>
          <p:spPr>
            <a:xfrm>
              <a:off x="5638800" y="56388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C92FC9-31ED-4A24-0AB7-80B164D96783}"/>
                </a:ext>
              </a:extLst>
            </p:cNvPr>
            <p:cNvSpPr txBox="1">
              <a:spLocks/>
            </p:cNvSpPr>
            <p:nvPr/>
          </p:nvSpPr>
          <p:spPr>
            <a:xfrm>
              <a:off x="5029199" y="4673027"/>
              <a:ext cx="457201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88231DC-2203-FEE9-12E9-64999586131A}"/>
                </a:ext>
              </a:extLst>
            </p:cNvPr>
            <p:cNvSpPr/>
            <p:nvPr/>
          </p:nvSpPr>
          <p:spPr>
            <a:xfrm>
              <a:off x="7239000" y="4724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F6423D8-8A3A-4B28-5208-881403B2ED42}"/>
                </a:ext>
              </a:extLst>
            </p:cNvPr>
            <p:cNvCxnSpPr>
              <a:stCxn id="9" idx="4"/>
              <a:endCxn id="28" idx="0"/>
            </p:cNvCxnSpPr>
            <p:nvPr/>
          </p:nvCxnSpPr>
          <p:spPr>
            <a:xfrm rot="16200000" flipH="1">
              <a:off x="6819900" y="4038600"/>
              <a:ext cx="228600" cy="1143000"/>
            </a:xfrm>
            <a:prstGeom prst="line">
              <a:avLst/>
            </a:prstGeom>
            <a:ln w="25400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B36CD0-BBE1-6F77-1C5B-20A33369F0DA}"/>
                </a:ext>
              </a:extLst>
            </p:cNvPr>
            <p:cNvCxnSpPr>
              <a:stCxn id="17" idx="4"/>
              <a:endCxn id="19" idx="0"/>
            </p:cNvCxnSpPr>
            <p:nvPr/>
          </p:nvCxnSpPr>
          <p:spPr>
            <a:xfrm rot="5400000">
              <a:off x="4610100" y="5029200"/>
              <a:ext cx="381000" cy="838200"/>
            </a:xfrm>
            <a:prstGeom prst="line">
              <a:avLst/>
            </a:prstGeom>
            <a:ln w="25400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6734C01-0192-AD7D-FF67-72EF3DD59580}"/>
                </a:ext>
              </a:extLst>
            </p:cNvPr>
            <p:cNvCxnSpPr>
              <a:stCxn id="17" idx="4"/>
              <a:endCxn id="26" idx="0"/>
            </p:cNvCxnSpPr>
            <p:nvPr/>
          </p:nvCxnSpPr>
          <p:spPr>
            <a:xfrm rot="16200000" flipH="1">
              <a:off x="5372100" y="5105400"/>
              <a:ext cx="381000" cy="685800"/>
            </a:xfrm>
            <a:prstGeom prst="line">
              <a:avLst/>
            </a:prstGeom>
            <a:ln w="25400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4DA43C-3D1C-8A5B-BB85-4D3BF200B44F}"/>
                </a:ext>
              </a:extLst>
            </p:cNvPr>
            <p:cNvCxnSpPr>
              <a:stCxn id="28" idx="4"/>
              <a:endCxn id="24" idx="0"/>
            </p:cNvCxnSpPr>
            <p:nvPr/>
          </p:nvCxnSpPr>
          <p:spPr>
            <a:xfrm rot="5400000">
              <a:off x="7277100" y="5486400"/>
              <a:ext cx="457200" cy="1588"/>
            </a:xfrm>
            <a:prstGeom prst="line">
              <a:avLst/>
            </a:prstGeom>
            <a:ln w="25400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D987CC6-7B92-C15B-9EBB-8FC39C0F9E49}"/>
                </a:ext>
              </a:extLst>
            </p:cNvPr>
            <p:cNvSpPr/>
            <p:nvPr/>
          </p:nvSpPr>
          <p:spPr>
            <a:xfrm>
              <a:off x="8229600" y="47244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2A5FB56-B98C-9634-E4BE-8930692BCB89}"/>
                </a:ext>
              </a:extLst>
            </p:cNvPr>
            <p:cNvCxnSpPr>
              <a:stCxn id="13" idx="4"/>
              <a:endCxn id="63" idx="0"/>
            </p:cNvCxnSpPr>
            <p:nvPr/>
          </p:nvCxnSpPr>
          <p:spPr>
            <a:xfrm rot="5400000">
              <a:off x="8343900" y="4572000"/>
              <a:ext cx="304800" cy="1588"/>
            </a:xfrm>
            <a:prstGeom prst="line">
              <a:avLst/>
            </a:prstGeom>
            <a:ln w="28575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3280D6D-143F-2F6B-02F1-82703D9C2612}"/>
                </a:ext>
              </a:extLst>
            </p:cNvPr>
            <p:cNvSpPr txBox="1">
              <a:spLocks/>
            </p:cNvSpPr>
            <p:nvPr/>
          </p:nvSpPr>
          <p:spPr>
            <a:xfrm>
              <a:off x="7315201" y="5638801"/>
              <a:ext cx="381000" cy="5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</a:t>
              </a:r>
            </a:p>
          </p:txBody>
        </p:sp>
      </p:grpSp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C3ACFC62-4041-F09D-A991-2FCB936757E4}"/>
              </a:ext>
            </a:extLst>
          </p:cNvPr>
          <p:cNvSpPr txBox="1">
            <a:spLocks/>
          </p:cNvSpPr>
          <p:nvPr/>
        </p:nvSpPr>
        <p:spPr>
          <a:xfrm>
            <a:off x="1047561" y="4175085"/>
            <a:ext cx="10096877" cy="222442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/>
          </a:bodyPr>
          <a:lstStyle/>
          <a:p>
            <a:pPr marL="274320" indent="-246888" algn="just" defTabSz="914400">
              <a:lnSpc>
                <a:spcPct val="130000"/>
              </a:lnSpc>
              <a:spcBef>
                <a:spcPct val="20000"/>
              </a:spcBef>
              <a:buClr>
                <a:srgbClr val="002060"/>
              </a:buClr>
              <a:buSzPct val="105000"/>
              <a:buFont typeface="Arial" pitchFamily="34" charset="0"/>
              <a:buChar char="•"/>
              <a:defRPr/>
            </a:pP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trước</a:t>
            </a:r>
            <a:r>
              <a:rPr lang="en-US" sz="2200" dirty="0">
                <a:solidFill>
                  <a:srgbClr val="33339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đưa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nó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274320" indent="-246888" algn="just" defTabSz="914400">
              <a:lnSpc>
                <a:spcPct val="130000"/>
              </a:lnSpc>
              <a:spcBef>
                <a:spcPct val="20000"/>
              </a:spcBef>
              <a:buClr>
                <a:srgbClr val="002060"/>
              </a:buClr>
              <a:buSzPct val="105000"/>
              <a:buFont typeface="Arial" pitchFamily="34" charset="0"/>
              <a:buChar char="•"/>
              <a:defRPr/>
            </a:pP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2200" dirty="0">
                <a:solidFill>
                  <a:srgbClr val="33339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đưa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nó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ở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lần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cuối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trước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quay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cha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nó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287338" indent="-246888" algn="just" defTabSz="914400">
              <a:lnSpc>
                <a:spcPct val="130000"/>
              </a:lnSpc>
              <a:spcBef>
                <a:spcPct val="20000"/>
              </a:spcBef>
              <a:buClr>
                <a:srgbClr val="002060"/>
              </a:buClr>
              <a:buSzPct val="105000"/>
              <a:buFont typeface="Arial" pitchFamily="34" charset="0"/>
              <a:buChar char="•"/>
              <a:defRPr/>
            </a:pP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giữa</a:t>
            </a:r>
            <a:r>
              <a:rPr lang="en-US" sz="2200" dirty="0">
                <a:solidFill>
                  <a:srgbClr val="33339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đưa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lá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ngay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nó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còn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đưa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lần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hai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</a:t>
            </a:r>
            <a:r>
              <a:rPr lang="en-US" sz="2200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74320" indent="-246888" algn="just" defTabSz="914400">
              <a:lnSpc>
                <a:spcPct val="130000"/>
              </a:lnSpc>
              <a:spcBef>
                <a:spcPct val="20000"/>
              </a:spcBef>
              <a:buClr>
                <a:srgbClr val="002060"/>
              </a:buClr>
              <a:buSzPct val="105000"/>
              <a:buFont typeface="Arial" pitchFamily="34" charset="0"/>
              <a:buChar char="•"/>
              <a:defRPr/>
            </a:pPr>
            <a:r>
              <a:rPr lang="en-US" sz="22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Chú</a:t>
            </a:r>
            <a:r>
              <a:rPr lang="en-US" sz="2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ý: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lá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xếp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sang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nhau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sắp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xếp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67" name="Freeform 39">
            <a:extLst>
              <a:ext uri="{FF2B5EF4-FFF2-40B4-BE49-F238E27FC236}">
                <a16:creationId xmlns:a16="http://schemas.microsoft.com/office/drawing/2014/main" id="{98903CAB-A0AE-9CB2-AF47-6B7FEA8BCA97}"/>
              </a:ext>
            </a:extLst>
          </p:cNvPr>
          <p:cNvSpPr/>
          <p:nvPr/>
        </p:nvSpPr>
        <p:spPr>
          <a:xfrm>
            <a:off x="7374028" y="1791936"/>
            <a:ext cx="3512897" cy="2224424"/>
          </a:xfrm>
          <a:custGeom>
            <a:avLst/>
            <a:gdLst>
              <a:gd name="connsiteX0" fmla="*/ 1514763 w 3512897"/>
              <a:gd name="connsiteY0" fmla="*/ 0 h 2224424"/>
              <a:gd name="connsiteX1" fmla="*/ 1468582 w 3512897"/>
              <a:gd name="connsiteY1" fmla="*/ 101600 h 2224424"/>
              <a:gd name="connsiteX2" fmla="*/ 1450109 w 3512897"/>
              <a:gd name="connsiteY2" fmla="*/ 203200 h 2224424"/>
              <a:gd name="connsiteX3" fmla="*/ 1477818 w 3512897"/>
              <a:gd name="connsiteY3" fmla="*/ 295564 h 2224424"/>
              <a:gd name="connsiteX4" fmla="*/ 1237672 w 3512897"/>
              <a:gd name="connsiteY4" fmla="*/ 369455 h 2224424"/>
              <a:gd name="connsiteX5" fmla="*/ 341745 w 3512897"/>
              <a:gd name="connsiteY5" fmla="*/ 581891 h 2224424"/>
              <a:gd name="connsiteX6" fmla="*/ 36945 w 3512897"/>
              <a:gd name="connsiteY6" fmla="*/ 766619 h 2224424"/>
              <a:gd name="connsiteX7" fmla="*/ 120072 w 3512897"/>
              <a:gd name="connsiteY7" fmla="*/ 1052946 h 2224424"/>
              <a:gd name="connsiteX8" fmla="*/ 443345 w 3512897"/>
              <a:gd name="connsiteY8" fmla="*/ 1071419 h 2224424"/>
              <a:gd name="connsiteX9" fmla="*/ 563418 w 3512897"/>
              <a:gd name="connsiteY9" fmla="*/ 923637 h 2224424"/>
              <a:gd name="connsiteX10" fmla="*/ 535709 w 3512897"/>
              <a:gd name="connsiteY10" fmla="*/ 766619 h 2224424"/>
              <a:gd name="connsiteX11" fmla="*/ 748145 w 3512897"/>
              <a:gd name="connsiteY11" fmla="*/ 692728 h 2224424"/>
              <a:gd name="connsiteX12" fmla="*/ 1440872 w 3512897"/>
              <a:gd name="connsiteY12" fmla="*/ 508000 h 2224424"/>
              <a:gd name="connsiteX13" fmla="*/ 1597891 w 3512897"/>
              <a:gd name="connsiteY13" fmla="*/ 498764 h 2224424"/>
              <a:gd name="connsiteX14" fmla="*/ 1625600 w 3512897"/>
              <a:gd name="connsiteY14" fmla="*/ 600364 h 2224424"/>
              <a:gd name="connsiteX15" fmla="*/ 1570182 w 3512897"/>
              <a:gd name="connsiteY15" fmla="*/ 711200 h 2224424"/>
              <a:gd name="connsiteX16" fmla="*/ 1440872 w 3512897"/>
              <a:gd name="connsiteY16" fmla="*/ 849746 h 2224424"/>
              <a:gd name="connsiteX17" fmla="*/ 1505527 w 3512897"/>
              <a:gd name="connsiteY17" fmla="*/ 979055 h 2224424"/>
              <a:gd name="connsiteX18" fmla="*/ 1366982 w 3512897"/>
              <a:gd name="connsiteY18" fmla="*/ 1034473 h 2224424"/>
              <a:gd name="connsiteX19" fmla="*/ 895927 w 3512897"/>
              <a:gd name="connsiteY19" fmla="*/ 1117600 h 2224424"/>
              <a:gd name="connsiteX20" fmla="*/ 674254 w 3512897"/>
              <a:gd name="connsiteY20" fmla="*/ 1293091 h 2224424"/>
              <a:gd name="connsiteX21" fmla="*/ 701963 w 3512897"/>
              <a:gd name="connsiteY21" fmla="*/ 1459346 h 2224424"/>
              <a:gd name="connsiteX22" fmla="*/ 738909 w 3512897"/>
              <a:gd name="connsiteY22" fmla="*/ 1505528 h 2224424"/>
              <a:gd name="connsiteX23" fmla="*/ 240145 w 3512897"/>
              <a:gd name="connsiteY23" fmla="*/ 1708728 h 2224424"/>
              <a:gd name="connsiteX24" fmla="*/ 55418 w 3512897"/>
              <a:gd name="connsiteY24" fmla="*/ 1930400 h 2224424"/>
              <a:gd name="connsiteX25" fmla="*/ 166254 w 3512897"/>
              <a:gd name="connsiteY25" fmla="*/ 2161310 h 2224424"/>
              <a:gd name="connsiteX26" fmla="*/ 461818 w 3512897"/>
              <a:gd name="connsiteY26" fmla="*/ 2189019 h 2224424"/>
              <a:gd name="connsiteX27" fmla="*/ 637309 w 3512897"/>
              <a:gd name="connsiteY27" fmla="*/ 2041237 h 2224424"/>
              <a:gd name="connsiteX28" fmla="*/ 591127 w 3512897"/>
              <a:gd name="connsiteY28" fmla="*/ 1856510 h 2224424"/>
              <a:gd name="connsiteX29" fmla="*/ 517236 w 3512897"/>
              <a:gd name="connsiteY29" fmla="*/ 1782619 h 2224424"/>
              <a:gd name="connsiteX30" fmla="*/ 895927 w 3512897"/>
              <a:gd name="connsiteY30" fmla="*/ 1644073 h 2224424"/>
              <a:gd name="connsiteX31" fmla="*/ 997527 w 3512897"/>
              <a:gd name="connsiteY31" fmla="*/ 1671782 h 2224424"/>
              <a:gd name="connsiteX32" fmla="*/ 1182254 w 3512897"/>
              <a:gd name="connsiteY32" fmla="*/ 1754910 h 2224424"/>
              <a:gd name="connsiteX33" fmla="*/ 1191491 w 3512897"/>
              <a:gd name="connsiteY33" fmla="*/ 1847273 h 2224424"/>
              <a:gd name="connsiteX34" fmla="*/ 1145309 w 3512897"/>
              <a:gd name="connsiteY34" fmla="*/ 2032000 h 2224424"/>
              <a:gd name="connsiteX35" fmla="*/ 1311563 w 3512897"/>
              <a:gd name="connsiteY35" fmla="*/ 2170546 h 2224424"/>
              <a:gd name="connsiteX36" fmla="*/ 1533236 w 3512897"/>
              <a:gd name="connsiteY36" fmla="*/ 2142837 h 2224424"/>
              <a:gd name="connsiteX37" fmla="*/ 1681018 w 3512897"/>
              <a:gd name="connsiteY37" fmla="*/ 2013528 h 2224424"/>
              <a:gd name="connsiteX38" fmla="*/ 1634836 w 3512897"/>
              <a:gd name="connsiteY38" fmla="*/ 1754910 h 2224424"/>
              <a:gd name="connsiteX39" fmla="*/ 1431636 w 3512897"/>
              <a:gd name="connsiteY39" fmla="*/ 1662546 h 2224424"/>
              <a:gd name="connsiteX40" fmla="*/ 1173018 w 3512897"/>
              <a:gd name="connsiteY40" fmla="*/ 1551710 h 2224424"/>
              <a:gd name="connsiteX41" fmla="*/ 1173018 w 3512897"/>
              <a:gd name="connsiteY41" fmla="*/ 1477819 h 2224424"/>
              <a:gd name="connsiteX42" fmla="*/ 1219200 w 3512897"/>
              <a:gd name="connsiteY42" fmla="*/ 1413164 h 2224424"/>
              <a:gd name="connsiteX43" fmla="*/ 1145309 w 3512897"/>
              <a:gd name="connsiteY43" fmla="*/ 1293091 h 2224424"/>
              <a:gd name="connsiteX44" fmla="*/ 1542472 w 3512897"/>
              <a:gd name="connsiteY44" fmla="*/ 1200728 h 2224424"/>
              <a:gd name="connsiteX45" fmla="*/ 1708727 w 3512897"/>
              <a:gd name="connsiteY45" fmla="*/ 1173019 h 2224424"/>
              <a:gd name="connsiteX46" fmla="*/ 1930400 w 3512897"/>
              <a:gd name="connsiteY46" fmla="*/ 1200728 h 2224424"/>
              <a:gd name="connsiteX47" fmla="*/ 2281382 w 3512897"/>
              <a:gd name="connsiteY47" fmla="*/ 1283855 h 2224424"/>
              <a:gd name="connsiteX48" fmla="*/ 2235200 w 3512897"/>
              <a:gd name="connsiteY48" fmla="*/ 1403928 h 2224424"/>
              <a:gd name="connsiteX49" fmla="*/ 2281382 w 3512897"/>
              <a:gd name="connsiteY49" fmla="*/ 1551710 h 2224424"/>
              <a:gd name="connsiteX50" fmla="*/ 2382982 w 3512897"/>
              <a:gd name="connsiteY50" fmla="*/ 1579419 h 2224424"/>
              <a:gd name="connsiteX51" fmla="*/ 2447636 w 3512897"/>
              <a:gd name="connsiteY51" fmla="*/ 1625600 h 2224424"/>
              <a:gd name="connsiteX52" fmla="*/ 2447636 w 3512897"/>
              <a:gd name="connsiteY52" fmla="*/ 1745673 h 2224424"/>
              <a:gd name="connsiteX53" fmla="*/ 2364509 w 3512897"/>
              <a:gd name="connsiteY53" fmla="*/ 1801091 h 2224424"/>
              <a:gd name="connsiteX54" fmla="*/ 2272145 w 3512897"/>
              <a:gd name="connsiteY54" fmla="*/ 1930400 h 2224424"/>
              <a:gd name="connsiteX55" fmla="*/ 2272145 w 3512897"/>
              <a:gd name="connsiteY55" fmla="*/ 2096655 h 2224424"/>
              <a:gd name="connsiteX56" fmla="*/ 2419927 w 3512897"/>
              <a:gd name="connsiteY56" fmla="*/ 2207491 h 2224424"/>
              <a:gd name="connsiteX57" fmla="*/ 2623127 w 3512897"/>
              <a:gd name="connsiteY57" fmla="*/ 2198255 h 2224424"/>
              <a:gd name="connsiteX58" fmla="*/ 2752436 w 3512897"/>
              <a:gd name="connsiteY58" fmla="*/ 2087419 h 2224424"/>
              <a:gd name="connsiteX59" fmla="*/ 2761672 w 3512897"/>
              <a:gd name="connsiteY59" fmla="*/ 1884219 h 2224424"/>
              <a:gd name="connsiteX60" fmla="*/ 2660072 w 3512897"/>
              <a:gd name="connsiteY60" fmla="*/ 1791855 h 2224424"/>
              <a:gd name="connsiteX61" fmla="*/ 2623127 w 3512897"/>
              <a:gd name="connsiteY61" fmla="*/ 1736437 h 2224424"/>
              <a:gd name="connsiteX62" fmla="*/ 2613891 w 3512897"/>
              <a:gd name="connsiteY62" fmla="*/ 1607128 h 2224424"/>
              <a:gd name="connsiteX63" fmla="*/ 2724727 w 3512897"/>
              <a:gd name="connsiteY63" fmla="*/ 1533237 h 2224424"/>
              <a:gd name="connsiteX64" fmla="*/ 2789382 w 3512897"/>
              <a:gd name="connsiteY64" fmla="*/ 1385455 h 2224424"/>
              <a:gd name="connsiteX65" fmla="*/ 2706254 w 3512897"/>
              <a:gd name="connsiteY65" fmla="*/ 1191491 h 2224424"/>
              <a:gd name="connsiteX66" fmla="*/ 2549236 w 3512897"/>
              <a:gd name="connsiteY66" fmla="*/ 1136073 h 2224424"/>
              <a:gd name="connsiteX67" fmla="*/ 2105891 w 3512897"/>
              <a:gd name="connsiteY67" fmla="*/ 1043710 h 2224424"/>
              <a:gd name="connsiteX68" fmla="*/ 1985818 w 3512897"/>
              <a:gd name="connsiteY68" fmla="*/ 1016000 h 2224424"/>
              <a:gd name="connsiteX69" fmla="*/ 2013527 w 3512897"/>
              <a:gd name="connsiteY69" fmla="*/ 895928 h 2224424"/>
              <a:gd name="connsiteX70" fmla="*/ 1967345 w 3512897"/>
              <a:gd name="connsiteY70" fmla="*/ 785091 h 2224424"/>
              <a:gd name="connsiteX71" fmla="*/ 1838036 w 3512897"/>
              <a:gd name="connsiteY71" fmla="*/ 701964 h 2224424"/>
              <a:gd name="connsiteX72" fmla="*/ 1791854 w 3512897"/>
              <a:gd name="connsiteY72" fmla="*/ 572655 h 2224424"/>
              <a:gd name="connsiteX73" fmla="*/ 1819563 w 3512897"/>
              <a:gd name="connsiteY73" fmla="*/ 498764 h 2224424"/>
              <a:gd name="connsiteX74" fmla="*/ 1948872 w 3512897"/>
              <a:gd name="connsiteY74" fmla="*/ 517237 h 2224424"/>
              <a:gd name="connsiteX75" fmla="*/ 2641600 w 3512897"/>
              <a:gd name="connsiteY75" fmla="*/ 665019 h 2224424"/>
              <a:gd name="connsiteX76" fmla="*/ 2918691 w 3512897"/>
              <a:gd name="connsiteY76" fmla="*/ 729673 h 2224424"/>
              <a:gd name="connsiteX77" fmla="*/ 2937163 w 3512897"/>
              <a:gd name="connsiteY77" fmla="*/ 822037 h 2224424"/>
              <a:gd name="connsiteX78" fmla="*/ 2937163 w 3512897"/>
              <a:gd name="connsiteY78" fmla="*/ 969819 h 2224424"/>
              <a:gd name="connsiteX79" fmla="*/ 3020291 w 3512897"/>
              <a:gd name="connsiteY79" fmla="*/ 1034473 h 2224424"/>
              <a:gd name="connsiteX80" fmla="*/ 3121891 w 3512897"/>
              <a:gd name="connsiteY80" fmla="*/ 1062182 h 2224424"/>
              <a:gd name="connsiteX81" fmla="*/ 3131127 w 3512897"/>
              <a:gd name="connsiteY81" fmla="*/ 1145310 h 2224424"/>
              <a:gd name="connsiteX82" fmla="*/ 2974109 w 3512897"/>
              <a:gd name="connsiteY82" fmla="*/ 1256146 h 2224424"/>
              <a:gd name="connsiteX83" fmla="*/ 2964872 w 3512897"/>
              <a:gd name="connsiteY83" fmla="*/ 1459346 h 2224424"/>
              <a:gd name="connsiteX84" fmla="*/ 3094182 w 3512897"/>
              <a:gd name="connsiteY84" fmla="*/ 1597891 h 2224424"/>
              <a:gd name="connsiteX85" fmla="*/ 3352800 w 3512897"/>
              <a:gd name="connsiteY85" fmla="*/ 1588655 h 2224424"/>
              <a:gd name="connsiteX86" fmla="*/ 3500582 w 3512897"/>
              <a:gd name="connsiteY86" fmla="*/ 1394691 h 2224424"/>
              <a:gd name="connsiteX87" fmla="*/ 3426691 w 3512897"/>
              <a:gd name="connsiteY87" fmla="*/ 1228437 h 2224424"/>
              <a:gd name="connsiteX88" fmla="*/ 3306618 w 3512897"/>
              <a:gd name="connsiteY88" fmla="*/ 1163782 h 2224424"/>
              <a:gd name="connsiteX89" fmla="*/ 3278909 w 3512897"/>
              <a:gd name="connsiteY89" fmla="*/ 1089891 h 2224424"/>
              <a:gd name="connsiteX90" fmla="*/ 3297382 w 3512897"/>
              <a:gd name="connsiteY90" fmla="*/ 1052946 h 2224424"/>
              <a:gd name="connsiteX91" fmla="*/ 3435927 w 3512897"/>
              <a:gd name="connsiteY91" fmla="*/ 979055 h 2224424"/>
              <a:gd name="connsiteX92" fmla="*/ 3472872 w 3512897"/>
              <a:gd name="connsiteY92" fmla="*/ 812800 h 2224424"/>
              <a:gd name="connsiteX93" fmla="*/ 3408218 w 3512897"/>
              <a:gd name="connsiteY93" fmla="*/ 674255 h 2224424"/>
              <a:gd name="connsiteX94" fmla="*/ 3232727 w 3512897"/>
              <a:gd name="connsiteY94" fmla="*/ 618837 h 2224424"/>
              <a:gd name="connsiteX95" fmla="*/ 2087418 w 3512897"/>
              <a:gd name="connsiteY95" fmla="*/ 360219 h 2224424"/>
              <a:gd name="connsiteX96" fmla="*/ 1967345 w 3512897"/>
              <a:gd name="connsiteY96" fmla="*/ 323273 h 2224424"/>
              <a:gd name="connsiteX97" fmla="*/ 2004291 w 3512897"/>
              <a:gd name="connsiteY97" fmla="*/ 175491 h 2224424"/>
              <a:gd name="connsiteX98" fmla="*/ 1939636 w 3512897"/>
              <a:gd name="connsiteY98" fmla="*/ 27710 h 2224424"/>
              <a:gd name="connsiteX99" fmla="*/ 1939636 w 3512897"/>
              <a:gd name="connsiteY99" fmla="*/ 27710 h 2224424"/>
              <a:gd name="connsiteX100" fmla="*/ 1939636 w 3512897"/>
              <a:gd name="connsiteY100" fmla="*/ 27710 h 2224424"/>
              <a:gd name="connsiteX101" fmla="*/ 1939636 w 3512897"/>
              <a:gd name="connsiteY101" fmla="*/ 27710 h 222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512897" h="2224424">
                <a:moveTo>
                  <a:pt x="1514763" y="0"/>
                </a:moveTo>
                <a:cubicBezTo>
                  <a:pt x="1497060" y="33866"/>
                  <a:pt x="1479358" y="67733"/>
                  <a:pt x="1468582" y="101600"/>
                </a:cubicBezTo>
                <a:cubicBezTo>
                  <a:pt x="1457806" y="135467"/>
                  <a:pt x="1448570" y="170873"/>
                  <a:pt x="1450109" y="203200"/>
                </a:cubicBezTo>
                <a:cubicBezTo>
                  <a:pt x="1451648" y="235527"/>
                  <a:pt x="1513224" y="267855"/>
                  <a:pt x="1477818" y="295564"/>
                </a:cubicBezTo>
                <a:cubicBezTo>
                  <a:pt x="1442412" y="323273"/>
                  <a:pt x="1427018" y="321734"/>
                  <a:pt x="1237672" y="369455"/>
                </a:cubicBezTo>
                <a:cubicBezTo>
                  <a:pt x="1048327" y="417176"/>
                  <a:pt x="541866" y="515697"/>
                  <a:pt x="341745" y="581891"/>
                </a:cubicBezTo>
                <a:cubicBezTo>
                  <a:pt x="141624" y="648085"/>
                  <a:pt x="73891" y="688110"/>
                  <a:pt x="36945" y="766619"/>
                </a:cubicBezTo>
                <a:cubicBezTo>
                  <a:pt x="0" y="845128"/>
                  <a:pt x="52339" y="1002146"/>
                  <a:pt x="120072" y="1052946"/>
                </a:cubicBezTo>
                <a:cubicBezTo>
                  <a:pt x="187805" y="1103746"/>
                  <a:pt x="369454" y="1092970"/>
                  <a:pt x="443345" y="1071419"/>
                </a:cubicBezTo>
                <a:cubicBezTo>
                  <a:pt x="517236" y="1049868"/>
                  <a:pt x="548024" y="974437"/>
                  <a:pt x="563418" y="923637"/>
                </a:cubicBezTo>
                <a:cubicBezTo>
                  <a:pt x="578812" y="872837"/>
                  <a:pt x="504921" y="805104"/>
                  <a:pt x="535709" y="766619"/>
                </a:cubicBezTo>
                <a:cubicBezTo>
                  <a:pt x="566497" y="728134"/>
                  <a:pt x="597284" y="735831"/>
                  <a:pt x="748145" y="692728"/>
                </a:cubicBezTo>
                <a:cubicBezTo>
                  <a:pt x="899006" y="649625"/>
                  <a:pt x="1299248" y="540327"/>
                  <a:pt x="1440872" y="508000"/>
                </a:cubicBezTo>
                <a:cubicBezTo>
                  <a:pt x="1582496" y="475673"/>
                  <a:pt x="1567103" y="483370"/>
                  <a:pt x="1597891" y="498764"/>
                </a:cubicBezTo>
                <a:cubicBezTo>
                  <a:pt x="1628679" y="514158"/>
                  <a:pt x="1630218" y="564958"/>
                  <a:pt x="1625600" y="600364"/>
                </a:cubicBezTo>
                <a:cubicBezTo>
                  <a:pt x="1620982" y="635770"/>
                  <a:pt x="1600970" y="669636"/>
                  <a:pt x="1570182" y="711200"/>
                </a:cubicBezTo>
                <a:cubicBezTo>
                  <a:pt x="1539394" y="752764"/>
                  <a:pt x="1451648" y="805104"/>
                  <a:pt x="1440872" y="849746"/>
                </a:cubicBezTo>
                <a:cubicBezTo>
                  <a:pt x="1430096" y="894388"/>
                  <a:pt x="1517842" y="948267"/>
                  <a:pt x="1505527" y="979055"/>
                </a:cubicBezTo>
                <a:cubicBezTo>
                  <a:pt x="1493212" y="1009843"/>
                  <a:pt x="1468582" y="1011382"/>
                  <a:pt x="1366982" y="1034473"/>
                </a:cubicBezTo>
                <a:cubicBezTo>
                  <a:pt x="1265382" y="1057564"/>
                  <a:pt x="1011382" y="1074497"/>
                  <a:pt x="895927" y="1117600"/>
                </a:cubicBezTo>
                <a:cubicBezTo>
                  <a:pt x="780472" y="1160703"/>
                  <a:pt x="706581" y="1236133"/>
                  <a:pt x="674254" y="1293091"/>
                </a:cubicBezTo>
                <a:cubicBezTo>
                  <a:pt x="641927" y="1350049"/>
                  <a:pt x="691187" y="1423940"/>
                  <a:pt x="701963" y="1459346"/>
                </a:cubicBezTo>
                <a:cubicBezTo>
                  <a:pt x="712739" y="1494752"/>
                  <a:pt x="815879" y="1463964"/>
                  <a:pt x="738909" y="1505528"/>
                </a:cubicBezTo>
                <a:cubicBezTo>
                  <a:pt x="661939" y="1547092"/>
                  <a:pt x="354060" y="1637916"/>
                  <a:pt x="240145" y="1708728"/>
                </a:cubicBezTo>
                <a:cubicBezTo>
                  <a:pt x="126230" y="1779540"/>
                  <a:pt x="67733" y="1854970"/>
                  <a:pt x="55418" y="1930400"/>
                </a:cubicBezTo>
                <a:cubicBezTo>
                  <a:pt x="43103" y="2005830"/>
                  <a:pt x="98521" y="2118207"/>
                  <a:pt x="166254" y="2161310"/>
                </a:cubicBezTo>
                <a:cubicBezTo>
                  <a:pt x="233987" y="2204413"/>
                  <a:pt x="383309" y="2209031"/>
                  <a:pt x="461818" y="2189019"/>
                </a:cubicBezTo>
                <a:cubicBezTo>
                  <a:pt x="540327" y="2169007"/>
                  <a:pt x="615758" y="2096655"/>
                  <a:pt x="637309" y="2041237"/>
                </a:cubicBezTo>
                <a:cubicBezTo>
                  <a:pt x="658861" y="1985819"/>
                  <a:pt x="611139" y="1899613"/>
                  <a:pt x="591127" y="1856510"/>
                </a:cubicBezTo>
                <a:cubicBezTo>
                  <a:pt x="571115" y="1813407"/>
                  <a:pt x="466436" y="1818025"/>
                  <a:pt x="517236" y="1782619"/>
                </a:cubicBezTo>
                <a:cubicBezTo>
                  <a:pt x="568036" y="1747213"/>
                  <a:pt x="815879" y="1662546"/>
                  <a:pt x="895927" y="1644073"/>
                </a:cubicBezTo>
                <a:cubicBezTo>
                  <a:pt x="975975" y="1625600"/>
                  <a:pt x="949806" y="1653309"/>
                  <a:pt x="997527" y="1671782"/>
                </a:cubicBezTo>
                <a:cubicBezTo>
                  <a:pt x="1045248" y="1690255"/>
                  <a:pt x="1149927" y="1725662"/>
                  <a:pt x="1182254" y="1754910"/>
                </a:cubicBezTo>
                <a:cubicBezTo>
                  <a:pt x="1214581" y="1784159"/>
                  <a:pt x="1197648" y="1801091"/>
                  <a:pt x="1191491" y="1847273"/>
                </a:cubicBezTo>
                <a:cubicBezTo>
                  <a:pt x="1185334" y="1893455"/>
                  <a:pt x="1125297" y="1978121"/>
                  <a:pt x="1145309" y="2032000"/>
                </a:cubicBezTo>
                <a:cubicBezTo>
                  <a:pt x="1165321" y="2085879"/>
                  <a:pt x="1246909" y="2152073"/>
                  <a:pt x="1311563" y="2170546"/>
                </a:cubicBezTo>
                <a:cubicBezTo>
                  <a:pt x="1376217" y="2189019"/>
                  <a:pt x="1471660" y="2169007"/>
                  <a:pt x="1533236" y="2142837"/>
                </a:cubicBezTo>
                <a:cubicBezTo>
                  <a:pt x="1594812" y="2116667"/>
                  <a:pt x="1664085" y="2078182"/>
                  <a:pt x="1681018" y="2013528"/>
                </a:cubicBezTo>
                <a:cubicBezTo>
                  <a:pt x="1697951" y="1948874"/>
                  <a:pt x="1676400" y="1813407"/>
                  <a:pt x="1634836" y="1754910"/>
                </a:cubicBezTo>
                <a:cubicBezTo>
                  <a:pt x="1593272" y="1696413"/>
                  <a:pt x="1508606" y="1696413"/>
                  <a:pt x="1431636" y="1662546"/>
                </a:cubicBezTo>
                <a:cubicBezTo>
                  <a:pt x="1354666" y="1628679"/>
                  <a:pt x="1216121" y="1582498"/>
                  <a:pt x="1173018" y="1551710"/>
                </a:cubicBezTo>
                <a:cubicBezTo>
                  <a:pt x="1129915" y="1520922"/>
                  <a:pt x="1165321" y="1500910"/>
                  <a:pt x="1173018" y="1477819"/>
                </a:cubicBezTo>
                <a:cubicBezTo>
                  <a:pt x="1180715" y="1454728"/>
                  <a:pt x="1223818" y="1443952"/>
                  <a:pt x="1219200" y="1413164"/>
                </a:cubicBezTo>
                <a:cubicBezTo>
                  <a:pt x="1214582" y="1382376"/>
                  <a:pt x="1091430" y="1328497"/>
                  <a:pt x="1145309" y="1293091"/>
                </a:cubicBezTo>
                <a:cubicBezTo>
                  <a:pt x="1199188" y="1257685"/>
                  <a:pt x="1448569" y="1220740"/>
                  <a:pt x="1542472" y="1200728"/>
                </a:cubicBezTo>
                <a:cubicBezTo>
                  <a:pt x="1636375" y="1180716"/>
                  <a:pt x="1644072" y="1173019"/>
                  <a:pt x="1708727" y="1173019"/>
                </a:cubicBezTo>
                <a:cubicBezTo>
                  <a:pt x="1773382" y="1173019"/>
                  <a:pt x="1834958" y="1182255"/>
                  <a:pt x="1930400" y="1200728"/>
                </a:cubicBezTo>
                <a:cubicBezTo>
                  <a:pt x="2025843" y="1219201"/>
                  <a:pt x="2230582" y="1249988"/>
                  <a:pt x="2281382" y="1283855"/>
                </a:cubicBezTo>
                <a:cubicBezTo>
                  <a:pt x="2332182" y="1317722"/>
                  <a:pt x="2235200" y="1359286"/>
                  <a:pt x="2235200" y="1403928"/>
                </a:cubicBezTo>
                <a:cubicBezTo>
                  <a:pt x="2235200" y="1448570"/>
                  <a:pt x="2256752" y="1522462"/>
                  <a:pt x="2281382" y="1551710"/>
                </a:cubicBezTo>
                <a:cubicBezTo>
                  <a:pt x="2306012" y="1580958"/>
                  <a:pt x="2355273" y="1567104"/>
                  <a:pt x="2382982" y="1579419"/>
                </a:cubicBezTo>
                <a:cubicBezTo>
                  <a:pt x="2410691" y="1591734"/>
                  <a:pt x="2436860" y="1597891"/>
                  <a:pt x="2447636" y="1625600"/>
                </a:cubicBezTo>
                <a:cubicBezTo>
                  <a:pt x="2458412" y="1653309"/>
                  <a:pt x="2461491" y="1716425"/>
                  <a:pt x="2447636" y="1745673"/>
                </a:cubicBezTo>
                <a:cubicBezTo>
                  <a:pt x="2433782" y="1774922"/>
                  <a:pt x="2393757" y="1770303"/>
                  <a:pt x="2364509" y="1801091"/>
                </a:cubicBezTo>
                <a:cubicBezTo>
                  <a:pt x="2335261" y="1831879"/>
                  <a:pt x="2287539" y="1881139"/>
                  <a:pt x="2272145" y="1930400"/>
                </a:cubicBezTo>
                <a:cubicBezTo>
                  <a:pt x="2256751" y="1979661"/>
                  <a:pt x="2247515" y="2050473"/>
                  <a:pt x="2272145" y="2096655"/>
                </a:cubicBezTo>
                <a:cubicBezTo>
                  <a:pt x="2296775" y="2142837"/>
                  <a:pt x="2361430" y="2190558"/>
                  <a:pt x="2419927" y="2207491"/>
                </a:cubicBezTo>
                <a:cubicBezTo>
                  <a:pt x="2478424" y="2224424"/>
                  <a:pt x="2567709" y="2218267"/>
                  <a:pt x="2623127" y="2198255"/>
                </a:cubicBezTo>
                <a:cubicBezTo>
                  <a:pt x="2678545" y="2178243"/>
                  <a:pt x="2729345" y="2139758"/>
                  <a:pt x="2752436" y="2087419"/>
                </a:cubicBezTo>
                <a:cubicBezTo>
                  <a:pt x="2775527" y="2035080"/>
                  <a:pt x="2777066" y="1933480"/>
                  <a:pt x="2761672" y="1884219"/>
                </a:cubicBezTo>
                <a:cubicBezTo>
                  <a:pt x="2746278" y="1834958"/>
                  <a:pt x="2683163" y="1816485"/>
                  <a:pt x="2660072" y="1791855"/>
                </a:cubicBezTo>
                <a:cubicBezTo>
                  <a:pt x="2636981" y="1767225"/>
                  <a:pt x="2630824" y="1767225"/>
                  <a:pt x="2623127" y="1736437"/>
                </a:cubicBezTo>
                <a:cubicBezTo>
                  <a:pt x="2615430" y="1705649"/>
                  <a:pt x="2596958" y="1640995"/>
                  <a:pt x="2613891" y="1607128"/>
                </a:cubicBezTo>
                <a:cubicBezTo>
                  <a:pt x="2630824" y="1573261"/>
                  <a:pt x="2695479" y="1570182"/>
                  <a:pt x="2724727" y="1533237"/>
                </a:cubicBezTo>
                <a:cubicBezTo>
                  <a:pt x="2753975" y="1496292"/>
                  <a:pt x="2792461" y="1442413"/>
                  <a:pt x="2789382" y="1385455"/>
                </a:cubicBezTo>
                <a:cubicBezTo>
                  <a:pt x="2786303" y="1328497"/>
                  <a:pt x="2746278" y="1233055"/>
                  <a:pt x="2706254" y="1191491"/>
                </a:cubicBezTo>
                <a:cubicBezTo>
                  <a:pt x="2666230" y="1149927"/>
                  <a:pt x="2649296" y="1160703"/>
                  <a:pt x="2549236" y="1136073"/>
                </a:cubicBezTo>
                <a:cubicBezTo>
                  <a:pt x="2449176" y="1111443"/>
                  <a:pt x="2199794" y="1063722"/>
                  <a:pt x="2105891" y="1043710"/>
                </a:cubicBezTo>
                <a:cubicBezTo>
                  <a:pt x="2011988" y="1023698"/>
                  <a:pt x="2001212" y="1040630"/>
                  <a:pt x="1985818" y="1016000"/>
                </a:cubicBezTo>
                <a:cubicBezTo>
                  <a:pt x="1970424" y="991370"/>
                  <a:pt x="2016606" y="934413"/>
                  <a:pt x="2013527" y="895928"/>
                </a:cubicBezTo>
                <a:cubicBezTo>
                  <a:pt x="2010448" y="857443"/>
                  <a:pt x="1996594" y="817418"/>
                  <a:pt x="1967345" y="785091"/>
                </a:cubicBezTo>
                <a:cubicBezTo>
                  <a:pt x="1938097" y="752764"/>
                  <a:pt x="1867284" y="737370"/>
                  <a:pt x="1838036" y="701964"/>
                </a:cubicBezTo>
                <a:cubicBezTo>
                  <a:pt x="1808788" y="666558"/>
                  <a:pt x="1794933" y="606522"/>
                  <a:pt x="1791854" y="572655"/>
                </a:cubicBezTo>
                <a:cubicBezTo>
                  <a:pt x="1788775" y="538788"/>
                  <a:pt x="1793393" y="508000"/>
                  <a:pt x="1819563" y="498764"/>
                </a:cubicBezTo>
                <a:cubicBezTo>
                  <a:pt x="1845733" y="489528"/>
                  <a:pt x="1811866" y="489528"/>
                  <a:pt x="1948872" y="517237"/>
                </a:cubicBezTo>
                <a:cubicBezTo>
                  <a:pt x="2085878" y="544946"/>
                  <a:pt x="2479964" y="629613"/>
                  <a:pt x="2641600" y="665019"/>
                </a:cubicBezTo>
                <a:cubicBezTo>
                  <a:pt x="2803236" y="700425"/>
                  <a:pt x="2869430" y="703503"/>
                  <a:pt x="2918691" y="729673"/>
                </a:cubicBezTo>
                <a:cubicBezTo>
                  <a:pt x="2967952" y="755843"/>
                  <a:pt x="2934084" y="782013"/>
                  <a:pt x="2937163" y="822037"/>
                </a:cubicBezTo>
                <a:cubicBezTo>
                  <a:pt x="2940242" y="862061"/>
                  <a:pt x="2923308" y="934413"/>
                  <a:pt x="2937163" y="969819"/>
                </a:cubicBezTo>
                <a:cubicBezTo>
                  <a:pt x="2951018" y="1005225"/>
                  <a:pt x="2989503" y="1019079"/>
                  <a:pt x="3020291" y="1034473"/>
                </a:cubicBezTo>
                <a:cubicBezTo>
                  <a:pt x="3051079" y="1049867"/>
                  <a:pt x="3103418" y="1043709"/>
                  <a:pt x="3121891" y="1062182"/>
                </a:cubicBezTo>
                <a:cubicBezTo>
                  <a:pt x="3140364" y="1080655"/>
                  <a:pt x="3155757" y="1112983"/>
                  <a:pt x="3131127" y="1145310"/>
                </a:cubicBezTo>
                <a:cubicBezTo>
                  <a:pt x="3106497" y="1177637"/>
                  <a:pt x="3001818" y="1203807"/>
                  <a:pt x="2974109" y="1256146"/>
                </a:cubicBezTo>
                <a:cubicBezTo>
                  <a:pt x="2946400" y="1308485"/>
                  <a:pt x="2944860" y="1402389"/>
                  <a:pt x="2964872" y="1459346"/>
                </a:cubicBezTo>
                <a:cubicBezTo>
                  <a:pt x="2984884" y="1516303"/>
                  <a:pt x="3029527" y="1576340"/>
                  <a:pt x="3094182" y="1597891"/>
                </a:cubicBezTo>
                <a:cubicBezTo>
                  <a:pt x="3158837" y="1619442"/>
                  <a:pt x="3285067" y="1622522"/>
                  <a:pt x="3352800" y="1588655"/>
                </a:cubicBezTo>
                <a:cubicBezTo>
                  <a:pt x="3420533" y="1554788"/>
                  <a:pt x="3488267" y="1454727"/>
                  <a:pt x="3500582" y="1394691"/>
                </a:cubicBezTo>
                <a:cubicBezTo>
                  <a:pt x="3512897" y="1334655"/>
                  <a:pt x="3459018" y="1266922"/>
                  <a:pt x="3426691" y="1228437"/>
                </a:cubicBezTo>
                <a:cubicBezTo>
                  <a:pt x="3394364" y="1189952"/>
                  <a:pt x="3331248" y="1186873"/>
                  <a:pt x="3306618" y="1163782"/>
                </a:cubicBezTo>
                <a:cubicBezTo>
                  <a:pt x="3281988" y="1140691"/>
                  <a:pt x="3280448" y="1108364"/>
                  <a:pt x="3278909" y="1089891"/>
                </a:cubicBezTo>
                <a:cubicBezTo>
                  <a:pt x="3277370" y="1071418"/>
                  <a:pt x="3271212" y="1071419"/>
                  <a:pt x="3297382" y="1052946"/>
                </a:cubicBezTo>
                <a:cubicBezTo>
                  <a:pt x="3323552" y="1034473"/>
                  <a:pt x="3406679" y="1019079"/>
                  <a:pt x="3435927" y="979055"/>
                </a:cubicBezTo>
                <a:cubicBezTo>
                  <a:pt x="3465175" y="939031"/>
                  <a:pt x="3477490" y="863600"/>
                  <a:pt x="3472872" y="812800"/>
                </a:cubicBezTo>
                <a:cubicBezTo>
                  <a:pt x="3468254" y="762000"/>
                  <a:pt x="3448242" y="706582"/>
                  <a:pt x="3408218" y="674255"/>
                </a:cubicBezTo>
                <a:cubicBezTo>
                  <a:pt x="3368194" y="641928"/>
                  <a:pt x="3452860" y="671176"/>
                  <a:pt x="3232727" y="618837"/>
                </a:cubicBezTo>
                <a:cubicBezTo>
                  <a:pt x="3012594" y="566498"/>
                  <a:pt x="2298315" y="409480"/>
                  <a:pt x="2087418" y="360219"/>
                </a:cubicBezTo>
                <a:cubicBezTo>
                  <a:pt x="1876521" y="310958"/>
                  <a:pt x="1981200" y="354061"/>
                  <a:pt x="1967345" y="323273"/>
                </a:cubicBezTo>
                <a:cubicBezTo>
                  <a:pt x="1953491" y="292485"/>
                  <a:pt x="2008909" y="224751"/>
                  <a:pt x="2004291" y="175491"/>
                </a:cubicBezTo>
                <a:cubicBezTo>
                  <a:pt x="1999673" y="126231"/>
                  <a:pt x="1939636" y="27710"/>
                  <a:pt x="1939636" y="27710"/>
                </a:cubicBezTo>
                <a:lnTo>
                  <a:pt x="1939636" y="27710"/>
                </a:lnTo>
                <a:lnTo>
                  <a:pt x="1939636" y="27710"/>
                </a:lnTo>
                <a:lnTo>
                  <a:pt x="1939636" y="27710"/>
                </a:ln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Down Arrow 40">
            <a:extLst>
              <a:ext uri="{FF2B5EF4-FFF2-40B4-BE49-F238E27FC236}">
                <a16:creationId xmlns:a16="http://schemas.microsoft.com/office/drawing/2014/main" id="{D35F69BC-E579-8128-5196-01E51235701D}"/>
              </a:ext>
            </a:extLst>
          </p:cNvPr>
          <p:cNvSpPr/>
          <p:nvPr/>
        </p:nvSpPr>
        <p:spPr>
          <a:xfrm>
            <a:off x="8860006" y="1639536"/>
            <a:ext cx="45719" cy="15240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Down Arrow 42">
            <a:extLst>
              <a:ext uri="{FF2B5EF4-FFF2-40B4-BE49-F238E27FC236}">
                <a16:creationId xmlns:a16="http://schemas.microsoft.com/office/drawing/2014/main" id="{EF4C3B16-9A68-2A01-69EA-1978D25195D1}"/>
              </a:ext>
            </a:extLst>
          </p:cNvPr>
          <p:cNvSpPr/>
          <p:nvPr/>
        </p:nvSpPr>
        <p:spPr>
          <a:xfrm rot="10800000" flipH="1">
            <a:off x="9286725" y="1715736"/>
            <a:ext cx="45719" cy="15240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1803929-2C70-3C92-DC03-BBE56BC178D8}"/>
              </a:ext>
            </a:extLst>
          </p:cNvPr>
          <p:cNvSpPr txBox="1"/>
          <p:nvPr/>
        </p:nvSpPr>
        <p:spPr>
          <a:xfrm>
            <a:off x="964869" y="1710744"/>
            <a:ext cx="593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vòng quanh bên ngoài cây bắt đầu từ gốc, ngược chiều kim đồng hồ và sát theo cây nhất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508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6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ED71A7-1CB4-BBE1-5B11-5135A051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/>
              <a:t>NỘI DUNG TIẾP THEO</a:t>
            </a:r>
            <a:endParaRPr lang="vi-VN" sz="36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EAFAE2-3A8F-0DEE-6ACE-357586CADA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A75D4-3801-3083-7E80-A0BE9750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49</a:t>
            </a:fld>
            <a:endParaRPr lang="vi-VN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1AD985EC-8830-54CF-4799-1E90EF19E347}"/>
              </a:ext>
            </a:extLst>
          </p:cNvPr>
          <p:cNvSpPr txBox="1">
            <a:spLocks/>
          </p:cNvSpPr>
          <p:nvPr/>
        </p:nvSpPr>
        <p:spPr>
          <a:xfrm>
            <a:off x="412020" y="2062918"/>
            <a:ext cx="10515600" cy="1492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endParaRPr lang="en-US" dirty="0">
              <a:solidFill>
                <a:srgbClr val="7F7F7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AFD92F9-41DD-8DCF-ADBA-7E84BE863984}"/>
              </a:ext>
            </a:extLst>
          </p:cNvPr>
          <p:cNvSpPr txBox="1">
            <a:spLocks/>
          </p:cNvSpPr>
          <p:nvPr/>
        </p:nvSpPr>
        <p:spPr>
          <a:xfrm>
            <a:off x="412020" y="1285296"/>
            <a:ext cx="10515600" cy="633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1.Cấu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67B307-C874-5C77-916B-5CE07514BD8A}"/>
              </a:ext>
            </a:extLst>
          </p:cNvPr>
          <p:cNvSpPr/>
          <p:nvPr/>
        </p:nvSpPr>
        <p:spPr>
          <a:xfrm>
            <a:off x="4425" y="2751239"/>
            <a:ext cx="12187575" cy="198622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057CDB-498C-D262-777F-BF1AB5977143}"/>
              </a:ext>
            </a:extLst>
          </p:cNvPr>
          <p:cNvSpPr txBox="1">
            <a:spLocks/>
          </p:cNvSpPr>
          <p:nvPr/>
        </p:nvSpPr>
        <p:spPr>
          <a:xfrm>
            <a:off x="412020" y="2751240"/>
            <a:ext cx="10515600" cy="1492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3.1.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3.2.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40218E-48FD-4F9D-A520-6BCE9CAE42A4}"/>
              </a:ext>
            </a:extLst>
          </p:cNvPr>
          <p:cNvSpPr/>
          <p:nvPr/>
        </p:nvSpPr>
        <p:spPr>
          <a:xfrm>
            <a:off x="0" y="1141176"/>
            <a:ext cx="12187575" cy="82842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ED71A7-1CB4-BBE1-5B11-5135A051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>
                <a:cs typeface="Arial" panose="020B0604020202020204" pitchFamily="34" charset="0"/>
              </a:rPr>
              <a:t>NỘI DUNG TIẾP THEO</a:t>
            </a:r>
            <a:endParaRPr lang="vi-VN" sz="3600"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47EFAF-ADD5-5715-174E-8D16740CC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A75D4-3801-3083-7E80-A0BE9750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5</a:t>
            </a:fld>
            <a:endParaRPr lang="vi-V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862AD9-95CE-ACD5-3CC7-399A7AE0ED3B}"/>
              </a:ext>
            </a:extLst>
          </p:cNvPr>
          <p:cNvSpPr txBox="1">
            <a:spLocks/>
          </p:cNvSpPr>
          <p:nvPr/>
        </p:nvSpPr>
        <p:spPr>
          <a:xfrm>
            <a:off x="412020" y="2062918"/>
            <a:ext cx="10515600" cy="1492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210FEBF-0DD5-D103-66EC-6FF2C85E247E}"/>
              </a:ext>
            </a:extLst>
          </p:cNvPr>
          <p:cNvSpPr txBox="1">
            <a:spLocks/>
          </p:cNvSpPr>
          <p:nvPr/>
        </p:nvSpPr>
        <p:spPr>
          <a:xfrm>
            <a:off x="412020" y="1285296"/>
            <a:ext cx="10515600" cy="633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kiếm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tuần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3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3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CÂY NHỊ PHÂN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3.1. </a:t>
            </a:r>
            <a:r>
              <a:rPr lang="en-US" sz="2600" dirty="0" err="1"/>
              <a:t>Biểu</a:t>
            </a:r>
            <a:r>
              <a:rPr lang="en-US" sz="2600" dirty="0"/>
              <a:t> </a:t>
            </a:r>
            <a:r>
              <a:rPr lang="en-US" sz="2600" dirty="0" err="1"/>
              <a:t>diễn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</a:t>
            </a:r>
            <a:r>
              <a:rPr lang="en-US" sz="2600" dirty="0" err="1"/>
              <a:t>nhị</a:t>
            </a:r>
            <a:r>
              <a:rPr lang="en-US" sz="2600" dirty="0"/>
              <a:t> </a:t>
            </a:r>
            <a:r>
              <a:rPr lang="en-US" sz="2600" dirty="0" err="1"/>
              <a:t>phân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50</a:t>
            </a:fld>
            <a:endParaRPr lang="vi-VN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B59823E-44F7-1CC5-E1FC-2777A08DEAF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48585" y="1343566"/>
            <a:ext cx="11093632" cy="4769694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320040" algn="just">
              <a:lnSpc>
                <a:spcPct val="140000"/>
              </a:lnSpc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 diễn sử dụng mảng </a:t>
            </a:r>
          </a:p>
          <a:p>
            <a:pPr marL="640080" lvl="1" algn="just">
              <a:lnSpc>
                <a:spcPct val="150000"/>
              </a:lnSpc>
              <a:buSzPct val="115000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 tự như trong cách biểu diễn cây tổng quát.</a:t>
            </a:r>
          </a:p>
          <a:p>
            <a:pPr marL="640080" lvl="1" algn="just">
              <a:lnSpc>
                <a:spcPct val="140000"/>
              </a:lnSpc>
              <a:buSzPct val="115000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 trường hợp cây nhị phân hoàn chỉnh, có thể cài đặt nhiều phép toán với cây rất hiệu quả.</a:t>
            </a:r>
          </a:p>
          <a:p>
            <a:pPr marL="914400" algn="just">
              <a:lnSpc>
                <a:spcPct val="140000"/>
              </a:lnSpc>
              <a:buSzPct val="80000"/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Xét cây nhị phân hoàn chỉnh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có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nút, trong đó mỗi nút chứa một giá trị. </a:t>
            </a:r>
          </a:p>
          <a:p>
            <a:pPr marL="914400" algn="just">
              <a:lnSpc>
                <a:spcPct val="140000"/>
              </a:lnSpc>
              <a:buSzPct val="80000"/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Gán tên cho các nút của cây nhị phân hoàn chỉnh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từ trên xuống dưới và từ trái qua phải bằng các số 1, 2,...,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914400" algn="just">
              <a:lnSpc>
                <a:spcPct val="140000"/>
              </a:lnSpc>
              <a:buSzPct val="80000"/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 tương ứng cây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với </a:t>
            </a:r>
            <a:r>
              <a:rPr lang="vi-VN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mảng </a:t>
            </a:r>
            <a:r>
              <a:rPr lang="vi-VN" sz="2400" b="1" i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vi-VN" sz="24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 đó phần tử thứ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của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là giá trị cất giữ trong nút thứ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của cây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1, 2, ..., </a:t>
            </a:r>
            <a:r>
              <a:rPr lang="vi-VN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>
              <a:lnSpc>
                <a:spcPct val="120000"/>
              </a:lnSpc>
            </a:pP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0000"/>
              </a:lnSpc>
            </a:pP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960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3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CÂY NHỊ PHÂN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3.1. </a:t>
            </a:r>
            <a:r>
              <a:rPr lang="en-US" sz="2600" dirty="0" err="1"/>
              <a:t>Biểu</a:t>
            </a:r>
            <a:r>
              <a:rPr lang="en-US" sz="2600" dirty="0"/>
              <a:t> </a:t>
            </a:r>
            <a:r>
              <a:rPr lang="en-US" sz="2600" dirty="0" err="1"/>
              <a:t>diễn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</a:t>
            </a:r>
            <a:r>
              <a:rPr lang="en-US" sz="2600" dirty="0" err="1"/>
              <a:t>nhị</a:t>
            </a:r>
            <a:r>
              <a:rPr lang="en-US" sz="2600" dirty="0"/>
              <a:t> </a:t>
            </a:r>
            <a:r>
              <a:rPr lang="en-US" sz="2600" dirty="0" err="1"/>
              <a:t>phân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51</a:t>
            </a:fld>
            <a:endParaRPr lang="vi-VN"/>
          </a:p>
        </p:txBody>
      </p:sp>
      <p:graphicFrame>
        <p:nvGraphicFramePr>
          <p:cNvPr id="3" name="Content Placeholder 45">
            <a:extLst>
              <a:ext uri="{FF2B5EF4-FFF2-40B4-BE49-F238E27FC236}">
                <a16:creationId xmlns:a16="http://schemas.microsoft.com/office/drawing/2014/main" id="{CF43F461-428A-0BF8-898A-E819F9966F7F}"/>
              </a:ext>
            </a:extLst>
          </p:cNvPr>
          <p:cNvGraphicFramePr>
            <a:graphicFrameLocks/>
          </p:cNvGraphicFramePr>
          <p:nvPr/>
        </p:nvGraphicFramePr>
        <p:xfrm>
          <a:off x="6155443" y="5772000"/>
          <a:ext cx="4685211" cy="548640"/>
        </p:xfrm>
        <a:graphic>
          <a:graphicData uri="http://schemas.openxmlformats.org/drawingml/2006/table">
            <a:tbl>
              <a:tblPr/>
              <a:tblGrid>
                <a:gridCol w="4685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5925B0FA-9E78-5F95-3B9E-1A42035B6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1932069"/>
            <a:ext cx="693420" cy="597771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E71F311-A9F1-C9C6-8FE6-64359B32B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2770269"/>
            <a:ext cx="693420" cy="597771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835E5E7E-3495-6445-A012-B09F0A3F6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3684669"/>
            <a:ext cx="693420" cy="597771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DCFAAC6-64F9-9052-AC20-EE5297044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2770269"/>
            <a:ext cx="693420" cy="597771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B32897A6-2F20-0183-795C-D145E6923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300" y="3837069"/>
            <a:ext cx="693420" cy="597771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FF1F6BB5-A7EE-60CE-EFA5-87FE99B36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0" y="3760869"/>
            <a:ext cx="693420" cy="597771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2777FD18-9093-B458-FB2B-DB3BFB727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3760869"/>
            <a:ext cx="693420" cy="597771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D7CA35F1-E9FA-8B73-DF71-3DBA5C30C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4751469"/>
            <a:ext cx="693420" cy="597771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FCB2D63B-0E07-70A5-9AFF-14BE497C5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4751469"/>
            <a:ext cx="693420" cy="597771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C448D0C8-176A-5D9A-71DC-1A1765431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4751469"/>
            <a:ext cx="693420" cy="597771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2C817E45-3556-BB07-8258-EA3F58139E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2526" y="2362465"/>
            <a:ext cx="1312453" cy="56020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F288108C-C7E0-83D3-7DFD-4D9D791A42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0805" y="2313665"/>
            <a:ext cx="1355731" cy="60900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8E1DCF34-D9A4-1F1C-30AB-EB6A8948D1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04966" y="3293290"/>
            <a:ext cx="576417" cy="50379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EED98974-59D9-0657-2EEB-75B01A8738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2331" y="3315496"/>
            <a:ext cx="403084" cy="562847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EBBB8EB2-27D0-7B6B-BF74-6BD11D4A9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0663" y="4247676"/>
            <a:ext cx="258858" cy="50379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1EA2528D-81A8-A3DB-9B61-68FDB86896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88921" y="4210205"/>
            <a:ext cx="350742" cy="541264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B1C144D1-15FD-B88F-324C-0C46548A59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7966" y="4282440"/>
            <a:ext cx="295023" cy="469029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857E5116-214C-4FDD-353E-4AFCEE521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5823" y="3270777"/>
            <a:ext cx="564423" cy="56629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1B4A9D3F-7B08-4991-37E3-CB49D9F278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9670" y="3293290"/>
            <a:ext cx="471253" cy="508854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Text Box 22">
            <a:extLst>
              <a:ext uri="{FF2B5EF4-FFF2-40B4-BE49-F238E27FC236}">
                <a16:creationId xmlns:a16="http://schemas.microsoft.com/office/drawing/2014/main" id="{4AFBD98B-997C-6C6A-03B8-3DF17F7A4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805" y="1786798"/>
            <a:ext cx="258859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7" name="Text Box 23">
            <a:extLst>
              <a:ext uri="{FF2B5EF4-FFF2-40B4-BE49-F238E27FC236}">
                <a16:creationId xmlns:a16="http://schemas.microsoft.com/office/drawing/2014/main" id="{B944FBFC-A2F5-1093-1CF4-295FB1695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5470" y="2934416"/>
            <a:ext cx="258859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8" name="Text Box 24">
            <a:extLst>
              <a:ext uri="{FF2B5EF4-FFF2-40B4-BE49-F238E27FC236}">
                <a16:creationId xmlns:a16="http://schemas.microsoft.com/office/drawing/2014/main" id="{03EDAF68-C3EE-D0DF-1FC3-4FEB4D638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0231" y="2871560"/>
            <a:ext cx="258859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9" name="Text Box 25">
            <a:extLst>
              <a:ext uri="{FF2B5EF4-FFF2-40B4-BE49-F238E27FC236}">
                <a16:creationId xmlns:a16="http://schemas.microsoft.com/office/drawing/2014/main" id="{938E1E4A-F6F3-ECB5-BE83-AC24D0A11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492" y="3842130"/>
            <a:ext cx="258859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30" name="Text Box 26">
            <a:extLst>
              <a:ext uri="{FF2B5EF4-FFF2-40B4-BE49-F238E27FC236}">
                <a16:creationId xmlns:a16="http://schemas.microsoft.com/office/drawing/2014/main" id="{EAA8E643-EBD0-3D58-53AE-763443F49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491" y="3878344"/>
            <a:ext cx="258859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31" name="Text Box 27">
            <a:extLst>
              <a:ext uri="{FF2B5EF4-FFF2-40B4-BE49-F238E27FC236}">
                <a16:creationId xmlns:a16="http://schemas.microsoft.com/office/drawing/2014/main" id="{01D97F05-45AB-BF11-1FAD-AF7852EAE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0091" y="3878344"/>
            <a:ext cx="258859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32" name="Text Box 28">
            <a:extLst>
              <a:ext uri="{FF2B5EF4-FFF2-40B4-BE49-F238E27FC236}">
                <a16:creationId xmlns:a16="http://schemas.microsoft.com/office/drawing/2014/main" id="{8CC8502E-D9D4-286F-2833-9AC88B0D5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7078" y="3913108"/>
            <a:ext cx="258859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33" name="Text Box 30">
            <a:extLst>
              <a:ext uri="{FF2B5EF4-FFF2-40B4-BE49-F238E27FC236}">
                <a16:creationId xmlns:a16="http://schemas.microsoft.com/office/drawing/2014/main" id="{A43612D7-603D-6CCB-1B7D-4F85FE290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966" y="5424457"/>
            <a:ext cx="2588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34" name="Text Box 31">
            <a:extLst>
              <a:ext uri="{FF2B5EF4-FFF2-40B4-BE49-F238E27FC236}">
                <a16:creationId xmlns:a16="http://schemas.microsoft.com/office/drawing/2014/main" id="{A63C712C-AA78-9454-1B96-C49190058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966" y="5424457"/>
            <a:ext cx="2588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35" name="Text Box 32">
            <a:extLst>
              <a:ext uri="{FF2B5EF4-FFF2-40B4-BE49-F238E27FC236}">
                <a16:creationId xmlns:a16="http://schemas.microsoft.com/office/drawing/2014/main" id="{D6DF41F0-F5B9-4860-B6B6-0C0ACF768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829" y="5420793"/>
            <a:ext cx="5852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36" name="Text Box 33">
            <a:extLst>
              <a:ext uri="{FF2B5EF4-FFF2-40B4-BE49-F238E27FC236}">
                <a16:creationId xmlns:a16="http://schemas.microsoft.com/office/drawing/2014/main" id="{59077C4E-F1E7-BA20-1CA4-6D8F1B22F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493" y="5143794"/>
            <a:ext cx="3680207" cy="461665"/>
          </a:xfrm>
          <a:prstGeom prst="rect">
            <a:avLst/>
          </a:prstGeom>
          <a:solidFill>
            <a:srgbClr val="00B0F0"/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sz="2400" dirty="0" err="1">
                <a:solidFill>
                  <a:schemeClr val="bg1"/>
                </a:solidFill>
              </a:rPr>
              <a:t>Biểu</a:t>
            </a:r>
            <a:r>
              <a:rPr lang="en-AU" sz="2400" dirty="0">
                <a:solidFill>
                  <a:schemeClr val="bg1"/>
                </a:solidFill>
              </a:rPr>
              <a:t> </a:t>
            </a:r>
            <a:r>
              <a:rPr lang="en-AU" sz="2400" dirty="0" err="1">
                <a:solidFill>
                  <a:schemeClr val="bg1"/>
                </a:solidFill>
              </a:rPr>
              <a:t>diễn</a:t>
            </a:r>
            <a:r>
              <a:rPr lang="en-AU" sz="2400" dirty="0">
                <a:solidFill>
                  <a:schemeClr val="bg1"/>
                </a:solidFill>
              </a:rPr>
              <a:t> </a:t>
            </a:r>
            <a:r>
              <a:rPr lang="en-AU" sz="2400" dirty="0" err="1">
                <a:solidFill>
                  <a:schemeClr val="bg1"/>
                </a:solidFill>
              </a:rPr>
              <a:t>dùng</a:t>
            </a:r>
            <a:r>
              <a:rPr lang="en-AU" sz="2400" dirty="0">
                <a:solidFill>
                  <a:schemeClr val="bg1"/>
                </a:solidFill>
              </a:rPr>
              <a:t> </a:t>
            </a:r>
            <a:r>
              <a:rPr lang="en-AU" sz="2400" dirty="0" err="1">
                <a:solidFill>
                  <a:schemeClr val="bg1"/>
                </a:solidFill>
              </a:rPr>
              <a:t>mảng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38" name="Text Box 64">
            <a:extLst>
              <a:ext uri="{FF2B5EF4-FFF2-40B4-BE49-F238E27FC236}">
                <a16:creationId xmlns:a16="http://schemas.microsoft.com/office/drawing/2014/main" id="{C44D6ACC-E611-4D59-661B-BC0F734EC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317" y="6316175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39" name="Text Box 66">
            <a:extLst>
              <a:ext uri="{FF2B5EF4-FFF2-40B4-BE49-F238E27FC236}">
                <a16:creationId xmlns:a16="http://schemas.microsoft.com/office/drawing/2014/main" id="{B1A217A1-6067-5C50-6438-D7629B00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317" y="6316175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40" name="Text Box 67">
            <a:extLst>
              <a:ext uri="{FF2B5EF4-FFF2-40B4-BE49-F238E27FC236}">
                <a16:creationId xmlns:a16="http://schemas.microsoft.com/office/drawing/2014/main" id="{B18F0981-0475-6221-D956-1DF309182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031" y="6316175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41" name="Text Box 68">
            <a:extLst>
              <a:ext uri="{FF2B5EF4-FFF2-40B4-BE49-F238E27FC236}">
                <a16:creationId xmlns:a16="http://schemas.microsoft.com/office/drawing/2014/main" id="{0DA3931D-1EB9-7BFB-FA28-32F952305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5517" y="6316175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42" name="Text Box 69">
            <a:extLst>
              <a:ext uri="{FF2B5EF4-FFF2-40B4-BE49-F238E27FC236}">
                <a16:creationId xmlns:a16="http://schemas.microsoft.com/office/drawing/2014/main" id="{0EA1594E-AE15-A3F8-047C-163BEEFE1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0317" y="6320640"/>
            <a:ext cx="4411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43" name="Text Box 70">
            <a:extLst>
              <a:ext uri="{FF2B5EF4-FFF2-40B4-BE49-F238E27FC236}">
                <a16:creationId xmlns:a16="http://schemas.microsoft.com/office/drawing/2014/main" id="{BA3607BF-0DB7-A291-F0FE-F6818465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046" y="6316175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44" name="Text Box 71">
            <a:extLst>
              <a:ext uri="{FF2B5EF4-FFF2-40B4-BE49-F238E27FC236}">
                <a16:creationId xmlns:a16="http://schemas.microsoft.com/office/drawing/2014/main" id="{1BB3D137-34FE-A8A4-D06D-03DF2BE73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0246" y="6316175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45" name="Text Box 72">
            <a:extLst>
              <a:ext uri="{FF2B5EF4-FFF2-40B4-BE49-F238E27FC236}">
                <a16:creationId xmlns:a16="http://schemas.microsoft.com/office/drawing/2014/main" id="{F1FC2590-D214-EBDE-8522-4D73E1046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717" y="6316175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46" name="Text Box 73">
            <a:extLst>
              <a:ext uri="{FF2B5EF4-FFF2-40B4-BE49-F238E27FC236}">
                <a16:creationId xmlns:a16="http://schemas.microsoft.com/office/drawing/2014/main" id="{072890FC-7E57-0FD6-34B5-58428D12F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917" y="6316175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47" name="Text Box 74">
            <a:extLst>
              <a:ext uri="{FF2B5EF4-FFF2-40B4-BE49-F238E27FC236}">
                <a16:creationId xmlns:a16="http://schemas.microsoft.com/office/drawing/2014/main" id="{AC8CC7F9-938B-499B-438D-D5CED935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8089" y="6316175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8" name="Text Box 75">
            <a:extLst>
              <a:ext uri="{FF2B5EF4-FFF2-40B4-BE49-F238E27FC236}">
                <a16:creationId xmlns:a16="http://schemas.microsoft.com/office/drawing/2014/main" id="{C19657A1-4DB3-2DB3-A51B-9E779D9E1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517" y="6316175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A4621-9D28-3034-FBDE-1BBC7893B58A}"/>
              </a:ext>
            </a:extLst>
          </p:cNvPr>
          <p:cNvSpPr txBox="1"/>
          <p:nvPr/>
        </p:nvSpPr>
        <p:spPr>
          <a:xfrm>
            <a:off x="541891" y="1388198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§"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 diễn sử dụng mảng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6" name="Group 65">
            <a:extLst>
              <a:ext uri="{FF2B5EF4-FFF2-40B4-BE49-F238E27FC236}">
                <a16:creationId xmlns:a16="http://schemas.microsoft.com/office/drawing/2014/main" id="{9DF0D615-97CC-8797-CBD3-4BD3840ABE69}"/>
              </a:ext>
            </a:extLst>
          </p:cNvPr>
          <p:cNvGraphicFramePr>
            <a:graphicFrameLocks noGrp="1"/>
          </p:cNvGraphicFramePr>
          <p:nvPr/>
        </p:nvGraphicFramePr>
        <p:xfrm>
          <a:off x="6172861" y="5771889"/>
          <a:ext cx="4648200" cy="518160"/>
        </p:xfrm>
        <a:graphic>
          <a:graphicData uri="http://schemas.openxmlformats.org/drawingml/2006/table">
            <a:tbl>
              <a:tblPr/>
              <a:tblGrid>
                <a:gridCol w="233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136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933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Group 33">
            <a:extLst>
              <a:ext uri="{FF2B5EF4-FFF2-40B4-BE49-F238E27FC236}">
                <a16:creationId xmlns:a16="http://schemas.microsoft.com/office/drawing/2014/main" id="{1E2DCEBD-E939-85F0-5407-E54252A74373}"/>
              </a:ext>
            </a:extLst>
          </p:cNvPr>
          <p:cNvGraphicFramePr>
            <a:graphicFrameLocks noGrp="1"/>
          </p:cNvGraphicFramePr>
          <p:nvPr/>
        </p:nvGraphicFramePr>
        <p:xfrm>
          <a:off x="3771900" y="2124072"/>
          <a:ext cx="4648200" cy="533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3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H</a:t>
                      </a:r>
                      <a:endParaRPr kumimoji="0" lang="en-AU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D</a:t>
                      </a:r>
                      <a:endParaRPr kumimoji="0" lang="en-AU" sz="28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K</a:t>
                      </a:r>
                      <a:endParaRPr kumimoji="0" lang="en-AU" sz="28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B</a:t>
                      </a:r>
                      <a:endParaRPr kumimoji="0" lang="en-AU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F</a:t>
                      </a:r>
                      <a:endParaRPr kumimoji="0" lang="en-AU" sz="28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J</a:t>
                      </a:r>
                      <a:endParaRPr kumimoji="0" lang="en-AU" sz="28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L</a:t>
                      </a:r>
                      <a:endParaRPr kumimoji="0" lang="en-AU" sz="28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A</a:t>
                      </a:r>
                      <a:endParaRPr kumimoji="0" lang="en-AU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C</a:t>
                      </a:r>
                      <a:endParaRPr kumimoji="0" lang="en-AU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E</a:t>
                      </a:r>
                      <a:endParaRPr kumimoji="0" lang="en-AU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3</a:t>
            </a:r>
            <a:r>
              <a:rPr lang="vi-VN" sz="3600" dirty="0">
                <a:cs typeface="Arial" panose="020B0604020202020204" pitchFamily="34" charset="0"/>
              </a:rPr>
              <a:t>. </a:t>
            </a:r>
            <a:r>
              <a:rPr lang="en-US" sz="3600" dirty="0">
                <a:cs typeface="Arial" panose="020B0604020202020204" pitchFamily="34" charset="0"/>
              </a:rPr>
              <a:t>CÂY NHỊ PHÂN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3.1. </a:t>
            </a:r>
            <a:r>
              <a:rPr lang="en-US" sz="2600" dirty="0" err="1"/>
              <a:t>Biểu</a:t>
            </a:r>
            <a:r>
              <a:rPr lang="en-US" sz="2600" dirty="0"/>
              <a:t> </a:t>
            </a:r>
            <a:r>
              <a:rPr lang="en-US" sz="2600" dirty="0" err="1"/>
              <a:t>diễn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</a:t>
            </a:r>
            <a:r>
              <a:rPr lang="en-US" sz="2600" dirty="0" err="1"/>
              <a:t>nhị</a:t>
            </a:r>
            <a:r>
              <a:rPr lang="en-US" sz="2600" dirty="0"/>
              <a:t> </a:t>
            </a:r>
            <a:r>
              <a:rPr lang="en-US" sz="2600" dirty="0" err="1"/>
              <a:t>phân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52</a:t>
            </a:fld>
            <a:endParaRPr lang="vi-VN"/>
          </a:p>
        </p:txBody>
      </p:sp>
      <p:sp>
        <p:nvSpPr>
          <p:cNvPr id="50" name="Text Box 59">
            <a:extLst>
              <a:ext uri="{FF2B5EF4-FFF2-40B4-BE49-F238E27FC236}">
                <a16:creationId xmlns:a16="http://schemas.microsoft.com/office/drawing/2014/main" id="{3CED2EE7-232A-6C65-0BB5-ED9F74730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877" y="2653464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51" name="Text Box 60">
            <a:extLst>
              <a:ext uri="{FF2B5EF4-FFF2-40B4-BE49-F238E27FC236}">
                <a16:creationId xmlns:a16="http://schemas.microsoft.com/office/drawing/2014/main" id="{7BC6BEE4-D622-857B-F664-535A7DE5E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781" y="2653464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52" name="Text Box 61">
            <a:extLst>
              <a:ext uri="{FF2B5EF4-FFF2-40B4-BE49-F238E27FC236}">
                <a16:creationId xmlns:a16="http://schemas.microsoft.com/office/drawing/2014/main" id="{0B47831D-B255-DE0B-E616-8D239E591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845" y="2653464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8</a:t>
            </a:r>
          </a:p>
        </p:txBody>
      </p:sp>
      <p:sp>
        <p:nvSpPr>
          <p:cNvPr id="53" name="Text Box 62">
            <a:extLst>
              <a:ext uri="{FF2B5EF4-FFF2-40B4-BE49-F238E27FC236}">
                <a16:creationId xmlns:a16="http://schemas.microsoft.com/office/drawing/2014/main" id="{DBFAF00E-BB8F-94E8-A432-3F82518CB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045" y="2653464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9</a:t>
            </a:r>
          </a:p>
        </p:txBody>
      </p:sp>
      <p:sp>
        <p:nvSpPr>
          <p:cNvPr id="54" name="Text Box 63">
            <a:extLst>
              <a:ext uri="{FF2B5EF4-FFF2-40B4-BE49-F238E27FC236}">
                <a16:creationId xmlns:a16="http://schemas.microsoft.com/office/drawing/2014/main" id="{B9BFB23C-74E7-1472-67BD-B733FE33D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3736" y="2653464"/>
            <a:ext cx="4411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55" name="Text Box 64">
            <a:extLst>
              <a:ext uri="{FF2B5EF4-FFF2-40B4-BE49-F238E27FC236}">
                <a16:creationId xmlns:a16="http://schemas.microsoft.com/office/drawing/2014/main" id="{D90EACC6-BECF-98F6-7AB5-209A4206A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1645" y="2653464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6</a:t>
            </a:r>
          </a:p>
        </p:txBody>
      </p:sp>
      <p:sp>
        <p:nvSpPr>
          <p:cNvPr id="56" name="Text Box 65">
            <a:extLst>
              <a:ext uri="{FF2B5EF4-FFF2-40B4-BE49-F238E27FC236}">
                <a16:creationId xmlns:a16="http://schemas.microsoft.com/office/drawing/2014/main" id="{E197920E-D842-6DC9-901F-05AC8A0B9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4781" y="2653464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7</a:t>
            </a:r>
          </a:p>
        </p:txBody>
      </p:sp>
      <p:sp>
        <p:nvSpPr>
          <p:cNvPr id="57" name="Text Box 66">
            <a:extLst>
              <a:ext uri="{FF2B5EF4-FFF2-40B4-BE49-F238E27FC236}">
                <a16:creationId xmlns:a16="http://schemas.microsoft.com/office/drawing/2014/main" id="{69FF4703-C338-1811-726B-AD9410B88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245" y="2653464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58" name="Text Box 67">
            <a:extLst>
              <a:ext uri="{FF2B5EF4-FFF2-40B4-BE49-F238E27FC236}">
                <a16:creationId xmlns:a16="http://schemas.microsoft.com/office/drawing/2014/main" id="{295A9507-50F3-142A-E72D-E0EB10115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445" y="2653464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59" name="Text Box 68">
            <a:extLst>
              <a:ext uri="{FF2B5EF4-FFF2-40B4-BE49-F238E27FC236}">
                <a16:creationId xmlns:a16="http://schemas.microsoft.com/office/drawing/2014/main" id="{775E9F70-12AE-F737-B233-60E2AFA07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2949" y="2653464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60" name="Text Box 69">
            <a:extLst>
              <a:ext uri="{FF2B5EF4-FFF2-40B4-BE49-F238E27FC236}">
                <a16:creationId xmlns:a16="http://schemas.microsoft.com/office/drawing/2014/main" id="{40E1FA3F-B184-A26B-4805-1750B5649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2077" y="2653464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AU" dirty="0">
                <a:solidFill>
                  <a:srgbClr val="002060"/>
                </a:solidFill>
              </a:rPr>
              <a:t>3</a:t>
            </a:r>
          </a:p>
        </p:txBody>
      </p:sp>
      <p:graphicFrame>
        <p:nvGraphicFramePr>
          <p:cNvPr id="61" name="Group 121">
            <a:extLst>
              <a:ext uri="{FF2B5EF4-FFF2-40B4-BE49-F238E27FC236}">
                <a16:creationId xmlns:a16="http://schemas.microsoft.com/office/drawing/2014/main" id="{DEE6075F-4CDB-AB2B-D77B-60B4BCDBBF3B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3086501"/>
          <a:ext cx="7772400" cy="33528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Để</a:t>
                      </a:r>
                      <a:r>
                        <a:rPr kumimoji="0" lang="en-AU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kumimoji="0" lang="en-AU" sz="2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tìm</a:t>
                      </a:r>
                      <a:endParaRPr kumimoji="0" lang="en-A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Sử</a:t>
                      </a:r>
                      <a:r>
                        <a:rPr kumimoji="0" lang="en-AU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kumimoji="0" lang="en-AU" sz="2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dụng</a:t>
                      </a:r>
                      <a:endParaRPr kumimoji="0" lang="en-A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Hạn</a:t>
                      </a:r>
                      <a:r>
                        <a:rPr kumimoji="0" lang="en-AU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kumimoji="0" lang="en-AU" sz="24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chế</a:t>
                      </a:r>
                      <a:endParaRPr kumimoji="0" lang="en-AU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Con </a:t>
                      </a:r>
                      <a:r>
                        <a:rPr kumimoji="0" lang="en-AU" sz="20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trái</a:t>
                      </a:r>
                      <a:r>
                        <a:rPr kumimoji="0" lang="en-AU" sz="20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r>
                        <a:rPr kumimoji="0" lang="en-AU" sz="20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của</a:t>
                      </a:r>
                      <a:r>
                        <a:rPr kumimoji="0" lang="en-AU" sz="20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 A[</a:t>
                      </a:r>
                      <a:r>
                        <a:rPr kumimoji="0" lang="en-AU" sz="20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i</a:t>
                      </a:r>
                      <a:r>
                        <a:rPr kumimoji="0" lang="en-AU" sz="20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]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A[2*i]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2*i &lt;= n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Con phải của A[i]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A[2*i + 1]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2*i + 1 &lt;= n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Cha của A[i]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A[i/2]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i &gt; 1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Gốc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A[1]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A khác rỗng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Thử A[i] là lá?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True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2*</a:t>
                      </a:r>
                      <a:r>
                        <a:rPr kumimoji="0" lang="en-AU" sz="20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i</a:t>
                      </a:r>
                      <a:r>
                        <a:rPr kumimoji="0" lang="en-AU" sz="20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 &gt; n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50">
            <a:extLst>
              <a:ext uri="{FF2B5EF4-FFF2-40B4-BE49-F238E27FC236}">
                <a16:creationId xmlns:a16="http://schemas.microsoft.com/office/drawing/2014/main" id="{24D5EA83-D8D7-431D-F5F1-8E1CC0159884}"/>
              </a:ext>
            </a:extLst>
          </p:cNvPr>
          <p:cNvSpPr txBox="1"/>
          <p:nvPr/>
        </p:nvSpPr>
        <p:spPr>
          <a:xfrm>
            <a:off x="541891" y="1388198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§"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 diễn sử dụng mảng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15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3</a:t>
            </a:r>
            <a:r>
              <a:rPr lang="vi-VN" sz="3600" dirty="0"/>
              <a:t>. </a:t>
            </a:r>
            <a:r>
              <a:rPr lang="en-US" sz="3600" dirty="0"/>
              <a:t>CÂY NHỊ PHÂN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/>
              <a:t>3.1. </a:t>
            </a:r>
            <a:r>
              <a:rPr lang="en-US" sz="2600" dirty="0" err="1"/>
              <a:t>Biểu</a:t>
            </a:r>
            <a:r>
              <a:rPr lang="en-US" sz="2600" dirty="0"/>
              <a:t> </a:t>
            </a:r>
            <a:r>
              <a:rPr lang="en-US" sz="2600" dirty="0" err="1"/>
              <a:t>diễn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</a:t>
            </a:r>
            <a:r>
              <a:rPr lang="en-US" sz="2600" dirty="0" err="1"/>
              <a:t>nhị</a:t>
            </a:r>
            <a:r>
              <a:rPr lang="en-US" sz="2600" dirty="0"/>
              <a:t> </a:t>
            </a:r>
            <a:r>
              <a:rPr lang="en-US" sz="2600" dirty="0" err="1"/>
              <a:t>phân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53</a:t>
            </a:fld>
            <a:endParaRPr lang="vi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C11B5A-0D05-EAD2-2997-4C79FE53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417" y="1937544"/>
            <a:ext cx="9970852" cy="2678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sẽ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trỏ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trỏ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4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r>
              <a:rPr lang="en-US" sz="24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endParaRPr lang="en-US" sz="2400" b="1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49">
            <a:extLst>
              <a:ext uri="{FF2B5EF4-FFF2-40B4-BE49-F238E27FC236}">
                <a16:creationId xmlns:a16="http://schemas.microsoft.com/office/drawing/2014/main" id="{E1774140-02B9-5B7E-8C98-3B988CA41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012" y="2669977"/>
            <a:ext cx="1905000" cy="762000"/>
          </a:xfrm>
          <a:prstGeom prst="rect">
            <a:avLst/>
          </a:prstGeom>
          <a:solidFill>
            <a:srgbClr val="FFFF66"/>
          </a:solidFill>
          <a:ln w="28575">
            <a:solidFill>
              <a:srgbClr val="0000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638385-91D9-2B62-D387-E5F23F59A0D6}"/>
              </a:ext>
            </a:extLst>
          </p:cNvPr>
          <p:cNvCxnSpPr/>
          <p:nvPr/>
        </p:nvCxnSpPr>
        <p:spPr>
          <a:xfrm rot="5400000">
            <a:off x="5109412" y="3050977"/>
            <a:ext cx="762000" cy="158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305BBC-0753-268A-2809-C7F937735B5B}"/>
              </a:ext>
            </a:extLst>
          </p:cNvPr>
          <p:cNvCxnSpPr/>
          <p:nvPr/>
        </p:nvCxnSpPr>
        <p:spPr>
          <a:xfrm rot="5400000">
            <a:off x="5947612" y="3050977"/>
            <a:ext cx="762000" cy="1588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35028A-099E-337D-26B4-7EC0D0C525D6}"/>
              </a:ext>
            </a:extLst>
          </p:cNvPr>
          <p:cNvCxnSpPr/>
          <p:nvPr/>
        </p:nvCxnSpPr>
        <p:spPr>
          <a:xfrm rot="10800000">
            <a:off x="4042612" y="3050977"/>
            <a:ext cx="1143000" cy="1588"/>
          </a:xfrm>
          <a:prstGeom prst="straightConnector1">
            <a:avLst/>
          </a:prstGeom>
          <a:ln w="38100">
            <a:solidFill>
              <a:srgbClr val="0000CC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A43BAD-015C-978A-327C-5D60BD6DA047}"/>
              </a:ext>
            </a:extLst>
          </p:cNvPr>
          <p:cNvCxnSpPr/>
          <p:nvPr/>
        </p:nvCxnSpPr>
        <p:spPr>
          <a:xfrm>
            <a:off x="6557212" y="3050977"/>
            <a:ext cx="1143000" cy="1588"/>
          </a:xfrm>
          <a:prstGeom prst="straightConnector1">
            <a:avLst/>
          </a:prstGeom>
          <a:ln w="38100">
            <a:solidFill>
              <a:srgbClr val="0000CC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1B0BA9-CFD6-926F-0AAD-B49AB17289A1}"/>
              </a:ext>
            </a:extLst>
          </p:cNvPr>
          <p:cNvSpPr txBox="1"/>
          <p:nvPr/>
        </p:nvSpPr>
        <p:spPr>
          <a:xfrm>
            <a:off x="5566612" y="282237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</a:t>
            </a:r>
            <a:endParaRPr lang="en-US" sz="4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E0C96-7C39-AF56-475B-8C6D10CCDE20}"/>
              </a:ext>
            </a:extLst>
          </p:cNvPr>
          <p:cNvSpPr txBox="1"/>
          <p:nvPr/>
        </p:nvSpPr>
        <p:spPr>
          <a:xfrm>
            <a:off x="1858272" y="2822377"/>
            <a:ext cx="209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Trỏ</a:t>
            </a:r>
            <a:r>
              <a:rPr lang="en-US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endParaRPr lang="en-US" sz="2000" b="1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16C1F-AB27-8B7A-C299-2DE9D57E2CDF}"/>
              </a:ext>
            </a:extLst>
          </p:cNvPr>
          <p:cNvSpPr txBox="1"/>
          <p:nvPr/>
        </p:nvSpPr>
        <p:spPr>
          <a:xfrm>
            <a:off x="7789796" y="2832659"/>
            <a:ext cx="221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Trỏ</a:t>
            </a:r>
            <a:r>
              <a:rPr lang="en-US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endParaRPr lang="en-US" sz="2000" b="1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DE514-6DFB-8416-C200-C60FA517A3B0}"/>
              </a:ext>
            </a:extLst>
          </p:cNvPr>
          <p:cNvSpPr txBox="1"/>
          <p:nvPr/>
        </p:nvSpPr>
        <p:spPr>
          <a:xfrm>
            <a:off x="539496" y="1388198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§"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 diễn sử dụng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trỏ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C3B58-CA7C-D6CE-F3E8-ABC0A2D00D0D}"/>
              </a:ext>
            </a:extLst>
          </p:cNvPr>
          <p:cNvSpPr txBox="1"/>
          <p:nvPr/>
        </p:nvSpPr>
        <p:spPr>
          <a:xfrm>
            <a:off x="1342417" y="3785145"/>
            <a:ext cx="9368193" cy="246221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Tnode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{</a:t>
            </a:r>
          </a:p>
          <a:p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DataType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Item;</a:t>
            </a:r>
            <a:r>
              <a:rPr lang="en-US" sz="2200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2200" dirty="0" err="1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DataType</a:t>
            </a:r>
            <a:r>
              <a:rPr lang="en-US" sz="2200" dirty="0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 </a:t>
            </a:r>
            <a:r>
              <a:rPr lang="en-US" sz="2200" dirty="0" err="1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kiểu</a:t>
            </a:r>
            <a:r>
              <a:rPr lang="en-US" sz="2200" dirty="0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200" dirty="0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200" dirty="0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dirty="0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2200" dirty="0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5C12A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tử</a:t>
            </a:r>
            <a:endParaRPr lang="en-US" sz="2200" dirty="0">
              <a:solidFill>
                <a:srgbClr val="5C12A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endParaRPr lang="en-US" sz="22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	struct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Tnode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*left;</a:t>
            </a:r>
            <a:r>
              <a:rPr lang="en-US" sz="2200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22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struct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Tnode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*right;</a:t>
            </a:r>
          </a:p>
          <a:p>
            <a:pPr>
              <a:buNone/>
            </a:pP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pPr>
              <a:buNone/>
            </a:pP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typedef struct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Tnode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treeNode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79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3</a:t>
            </a:r>
            <a:r>
              <a:rPr lang="vi-VN" sz="3600" dirty="0"/>
              <a:t>. </a:t>
            </a:r>
            <a:r>
              <a:rPr lang="en-US" sz="3600" dirty="0"/>
              <a:t>CÂY NHỊ PHÂN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/>
              <a:t>3.1. </a:t>
            </a:r>
            <a:r>
              <a:rPr lang="en-US" sz="2600" dirty="0" err="1"/>
              <a:t>Biểu</a:t>
            </a:r>
            <a:r>
              <a:rPr lang="en-US" sz="2600" dirty="0"/>
              <a:t> </a:t>
            </a:r>
            <a:r>
              <a:rPr lang="en-US" sz="2600" dirty="0" err="1"/>
              <a:t>diễn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</a:t>
            </a:r>
            <a:r>
              <a:rPr lang="en-US" sz="2600" dirty="0" err="1"/>
              <a:t>nhị</a:t>
            </a:r>
            <a:r>
              <a:rPr lang="en-US" sz="2600" dirty="0"/>
              <a:t> </a:t>
            </a:r>
            <a:r>
              <a:rPr lang="en-US" sz="2600" dirty="0" err="1"/>
              <a:t>phân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54</a:t>
            </a:fld>
            <a:endParaRPr lang="vi-VN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941CFBDB-DA88-E8C0-FBEA-48A425269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378" y="1728591"/>
            <a:ext cx="1001889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Line 26">
            <a:extLst>
              <a:ext uri="{FF2B5EF4-FFF2-40B4-BE49-F238E27FC236}">
                <a16:creationId xmlns:a16="http://schemas.microsoft.com/office/drawing/2014/main" id="{5DB9E753-17D7-C2B5-8FD8-8CBA67C1A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4548" y="172859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Line 27">
            <a:extLst>
              <a:ext uri="{FF2B5EF4-FFF2-40B4-BE49-F238E27FC236}">
                <a16:creationId xmlns:a16="http://schemas.microsoft.com/office/drawing/2014/main" id="{ADE654DC-E5D4-7F74-9497-D478D67AD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2097" y="172859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51CD6ECC-8B04-E991-7BCF-74214FC3B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171" y="1827016"/>
            <a:ext cx="133585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097D6033-EFEE-EF2C-F1F4-E5BACAFF7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8889" y="1825429"/>
            <a:ext cx="133585" cy="1524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62ADDE21-03E6-D7B1-1A64-45CE9DD8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9563" y="2879571"/>
            <a:ext cx="1001889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Line 31">
            <a:extLst>
              <a:ext uri="{FF2B5EF4-FFF2-40B4-BE49-F238E27FC236}">
                <a16:creationId xmlns:a16="http://schemas.microsoft.com/office/drawing/2014/main" id="{97BC7CB2-AA9A-A985-A78E-193A717F01B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6733" y="287957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Line 32">
            <a:extLst>
              <a:ext uri="{FF2B5EF4-FFF2-40B4-BE49-F238E27FC236}">
                <a16:creationId xmlns:a16="http://schemas.microsoft.com/office/drawing/2014/main" id="{418FCDEB-8C66-7FE3-C40F-492EE65F0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4282" y="287957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Oval 33">
            <a:extLst>
              <a:ext uri="{FF2B5EF4-FFF2-40B4-BE49-F238E27FC236}">
                <a16:creationId xmlns:a16="http://schemas.microsoft.com/office/drawing/2014/main" id="{4F78ADEA-84E4-1A1A-B648-62B37B60D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356" y="2977996"/>
            <a:ext cx="133585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34">
            <a:extLst>
              <a:ext uri="{FF2B5EF4-FFF2-40B4-BE49-F238E27FC236}">
                <a16:creationId xmlns:a16="http://schemas.microsoft.com/office/drawing/2014/main" id="{2F829959-2F84-1A36-A669-F660550E5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1074" y="2976409"/>
            <a:ext cx="133585" cy="1524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26F06430-CD53-FB3A-AF7E-A9CE8C22E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2882" y="3618392"/>
            <a:ext cx="1001889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Line 36">
            <a:extLst>
              <a:ext uri="{FF2B5EF4-FFF2-40B4-BE49-F238E27FC236}">
                <a16:creationId xmlns:a16="http://schemas.microsoft.com/office/drawing/2014/main" id="{7DF54BD5-45EA-48CC-9014-C80FE128A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0053" y="361839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Line 37">
            <a:extLst>
              <a:ext uri="{FF2B5EF4-FFF2-40B4-BE49-F238E27FC236}">
                <a16:creationId xmlns:a16="http://schemas.microsoft.com/office/drawing/2014/main" id="{1B9C287D-F827-0D89-A733-AD82746ACF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7601" y="361839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Oval 38">
            <a:extLst>
              <a:ext uri="{FF2B5EF4-FFF2-40B4-BE49-F238E27FC236}">
                <a16:creationId xmlns:a16="http://schemas.microsoft.com/office/drawing/2014/main" id="{C2619490-BD33-294A-EB55-FDB364C82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9675" y="3716817"/>
            <a:ext cx="133585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Oval 39">
            <a:extLst>
              <a:ext uri="{FF2B5EF4-FFF2-40B4-BE49-F238E27FC236}">
                <a16:creationId xmlns:a16="http://schemas.microsoft.com/office/drawing/2014/main" id="{21D88329-79A1-5409-9CB2-ADC4DA142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4393" y="3715230"/>
            <a:ext cx="133585" cy="1524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Rectangle 40">
            <a:extLst>
              <a:ext uri="{FF2B5EF4-FFF2-40B4-BE49-F238E27FC236}">
                <a16:creationId xmlns:a16="http://schemas.microsoft.com/office/drawing/2014/main" id="{48B5ED88-AC25-AB79-0412-C407F8E95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798" y="2322677"/>
            <a:ext cx="1001889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Line 41">
            <a:extLst>
              <a:ext uri="{FF2B5EF4-FFF2-40B4-BE49-F238E27FC236}">
                <a16:creationId xmlns:a16="http://schemas.microsoft.com/office/drawing/2014/main" id="{4AE601FD-036E-FDBC-3AE1-B9607F7797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1968" y="232267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Line 42">
            <a:extLst>
              <a:ext uri="{FF2B5EF4-FFF2-40B4-BE49-F238E27FC236}">
                <a16:creationId xmlns:a16="http://schemas.microsoft.com/office/drawing/2014/main" id="{CE0D8AEA-9923-8882-549A-959C560B4EC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9517" y="232267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Oval 43">
            <a:extLst>
              <a:ext uri="{FF2B5EF4-FFF2-40B4-BE49-F238E27FC236}">
                <a16:creationId xmlns:a16="http://schemas.microsoft.com/office/drawing/2014/main" id="{97AF7440-56D1-B65E-C8F3-67AB7A6D8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591" y="2421102"/>
            <a:ext cx="133585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Oval 44">
            <a:extLst>
              <a:ext uri="{FF2B5EF4-FFF2-40B4-BE49-F238E27FC236}">
                <a16:creationId xmlns:a16="http://schemas.microsoft.com/office/drawing/2014/main" id="{459241DE-A362-8C66-00D4-7C0378F88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09" y="2419515"/>
            <a:ext cx="133585" cy="1524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Rectangle 49">
            <a:extLst>
              <a:ext uri="{FF2B5EF4-FFF2-40B4-BE49-F238E27FC236}">
                <a16:creationId xmlns:a16="http://schemas.microsoft.com/office/drawing/2014/main" id="{2F29F92A-BD25-9665-8E63-EC58A89BF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270" y="2906241"/>
            <a:ext cx="1001889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Line 51">
            <a:extLst>
              <a:ext uri="{FF2B5EF4-FFF2-40B4-BE49-F238E27FC236}">
                <a16:creationId xmlns:a16="http://schemas.microsoft.com/office/drawing/2014/main" id="{D70986C7-2824-A513-1809-D97849530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8989" y="290624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Oval 52">
            <a:extLst>
              <a:ext uri="{FF2B5EF4-FFF2-40B4-BE49-F238E27FC236}">
                <a16:creationId xmlns:a16="http://schemas.microsoft.com/office/drawing/2014/main" id="{0872F8C4-CE3F-747E-FC39-1EF34ACCC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1063" y="3004666"/>
            <a:ext cx="133585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Oval 53">
            <a:extLst>
              <a:ext uri="{FF2B5EF4-FFF2-40B4-BE49-F238E27FC236}">
                <a16:creationId xmlns:a16="http://schemas.microsoft.com/office/drawing/2014/main" id="{DC8DC019-0E1A-0C1A-53AD-0F85ED7B1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781" y="3003079"/>
            <a:ext cx="133585" cy="1524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Rectangle 54">
            <a:extLst>
              <a:ext uri="{FF2B5EF4-FFF2-40B4-BE49-F238E27FC236}">
                <a16:creationId xmlns:a16="http://schemas.microsoft.com/office/drawing/2014/main" id="{E150294D-B47E-BB6E-81E5-D19431F97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570" y="3600194"/>
            <a:ext cx="1001889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Line 55">
            <a:extLst>
              <a:ext uri="{FF2B5EF4-FFF2-40B4-BE49-F238E27FC236}">
                <a16:creationId xmlns:a16="http://schemas.microsoft.com/office/drawing/2014/main" id="{AF0DD364-EE7B-CE3D-88D4-B1715AF5C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9741" y="360019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Line 56">
            <a:extLst>
              <a:ext uri="{FF2B5EF4-FFF2-40B4-BE49-F238E27FC236}">
                <a16:creationId xmlns:a16="http://schemas.microsoft.com/office/drawing/2014/main" id="{4EFCD5DA-299A-8054-7457-30EFAF491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7289" y="360019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Oval 57">
            <a:extLst>
              <a:ext uri="{FF2B5EF4-FFF2-40B4-BE49-F238E27FC236}">
                <a16:creationId xmlns:a16="http://schemas.microsoft.com/office/drawing/2014/main" id="{335126A5-5C35-112B-695A-2E85F10EC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9363" y="3698619"/>
            <a:ext cx="133585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Oval 58">
            <a:extLst>
              <a:ext uri="{FF2B5EF4-FFF2-40B4-BE49-F238E27FC236}">
                <a16:creationId xmlns:a16="http://schemas.microsoft.com/office/drawing/2014/main" id="{A5DE0230-0B5F-D147-5B8F-EF8566F87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4081" y="3697032"/>
            <a:ext cx="133585" cy="1524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Line 61">
            <a:extLst>
              <a:ext uri="{FF2B5EF4-FFF2-40B4-BE49-F238E27FC236}">
                <a16:creationId xmlns:a16="http://schemas.microsoft.com/office/drawing/2014/main" id="{E37917F1-1F6D-3445-9FC4-BC438B70D0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1441" y="290624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Rectangle 63">
            <a:extLst>
              <a:ext uri="{FF2B5EF4-FFF2-40B4-BE49-F238E27FC236}">
                <a16:creationId xmlns:a16="http://schemas.microsoft.com/office/drawing/2014/main" id="{2AC7E6DC-AAAA-A87F-A32F-82B7F98BE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5838" y="3602934"/>
            <a:ext cx="1001889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Line 64">
            <a:extLst>
              <a:ext uri="{FF2B5EF4-FFF2-40B4-BE49-F238E27FC236}">
                <a16:creationId xmlns:a16="http://schemas.microsoft.com/office/drawing/2014/main" id="{AD73BAB8-F664-4C6E-EE9D-F1491A3CF05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3008" y="360293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Line 65">
            <a:extLst>
              <a:ext uri="{FF2B5EF4-FFF2-40B4-BE49-F238E27FC236}">
                <a16:creationId xmlns:a16="http://schemas.microsoft.com/office/drawing/2014/main" id="{CC0BF173-6C7E-8CC3-1699-E9DD86BC0E1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60557" y="360293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Oval 66">
            <a:extLst>
              <a:ext uri="{FF2B5EF4-FFF2-40B4-BE49-F238E27FC236}">
                <a16:creationId xmlns:a16="http://schemas.microsoft.com/office/drawing/2014/main" id="{2506CE5A-802C-5F98-ACEE-AE67A436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2631" y="3701359"/>
            <a:ext cx="133585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Oval 67">
            <a:extLst>
              <a:ext uri="{FF2B5EF4-FFF2-40B4-BE49-F238E27FC236}">
                <a16:creationId xmlns:a16="http://schemas.microsoft.com/office/drawing/2014/main" id="{5D1E171D-5A10-C2A1-54FF-A5312BBBF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7349" y="3699772"/>
            <a:ext cx="133585" cy="1524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Rectangle 71">
            <a:extLst>
              <a:ext uri="{FF2B5EF4-FFF2-40B4-BE49-F238E27FC236}">
                <a16:creationId xmlns:a16="http://schemas.microsoft.com/office/drawing/2014/main" id="{2A37CFD6-230B-B265-DFD2-69114D608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103" y="5487672"/>
            <a:ext cx="1001889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6" name="Line 72">
            <a:extLst>
              <a:ext uri="{FF2B5EF4-FFF2-40B4-BE49-F238E27FC236}">
                <a16:creationId xmlns:a16="http://schemas.microsoft.com/office/drawing/2014/main" id="{CAA2F4C5-BA7F-EFAE-B1F3-29E6BAF9F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4273" y="548767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Line 73">
            <a:extLst>
              <a:ext uri="{FF2B5EF4-FFF2-40B4-BE49-F238E27FC236}">
                <a16:creationId xmlns:a16="http://schemas.microsoft.com/office/drawing/2014/main" id="{F450C8BF-3625-CFB6-2F2E-E5061172FD62}"/>
              </a:ext>
            </a:extLst>
          </p:cNvPr>
          <p:cNvSpPr>
            <a:spLocks noChangeShapeType="1"/>
          </p:cNvSpPr>
          <p:nvPr/>
        </p:nvSpPr>
        <p:spPr bwMode="auto">
          <a:xfrm>
            <a:off x="9471822" y="548767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Oval 74">
            <a:extLst>
              <a:ext uri="{FF2B5EF4-FFF2-40B4-BE49-F238E27FC236}">
                <a16:creationId xmlns:a16="http://schemas.microsoft.com/office/drawing/2014/main" id="{22533E67-C8E1-E171-373D-9083FE13F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896" y="5586097"/>
            <a:ext cx="133585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Oval 75">
            <a:extLst>
              <a:ext uri="{FF2B5EF4-FFF2-40B4-BE49-F238E27FC236}">
                <a16:creationId xmlns:a16="http://schemas.microsoft.com/office/drawing/2014/main" id="{E964349E-F3CD-0998-9965-3BD529D6C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614" y="5584510"/>
            <a:ext cx="133585" cy="1524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" name="Rectangle 76">
            <a:extLst>
              <a:ext uri="{FF2B5EF4-FFF2-40B4-BE49-F238E27FC236}">
                <a16:creationId xmlns:a16="http://schemas.microsoft.com/office/drawing/2014/main" id="{A3671AE9-DD52-7D06-D353-AE0035334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6540" y="5708670"/>
            <a:ext cx="1001889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Line 77">
            <a:extLst>
              <a:ext uri="{FF2B5EF4-FFF2-40B4-BE49-F238E27FC236}">
                <a16:creationId xmlns:a16="http://schemas.microsoft.com/office/drawing/2014/main" id="{62D3CF90-97C3-C7F7-45C6-D1AE5E7DE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3710" y="570867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2" name="Line 78">
            <a:extLst>
              <a:ext uri="{FF2B5EF4-FFF2-40B4-BE49-F238E27FC236}">
                <a16:creationId xmlns:a16="http://schemas.microsoft.com/office/drawing/2014/main" id="{EEDA6013-11A4-1608-8E12-5A602A5409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41259" y="570867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3" name="Oval 79">
            <a:extLst>
              <a:ext uri="{FF2B5EF4-FFF2-40B4-BE49-F238E27FC236}">
                <a16:creationId xmlns:a16="http://schemas.microsoft.com/office/drawing/2014/main" id="{D28F1500-D2D6-A91D-CBB2-59C18707E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3333" y="5807095"/>
            <a:ext cx="133585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4" name="Oval 80">
            <a:extLst>
              <a:ext uri="{FF2B5EF4-FFF2-40B4-BE49-F238E27FC236}">
                <a16:creationId xmlns:a16="http://schemas.microsoft.com/office/drawing/2014/main" id="{DCFFE58D-EB63-D348-3587-658723B8D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8051" y="5805508"/>
            <a:ext cx="133585" cy="1524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Rectangle 81">
            <a:extLst>
              <a:ext uri="{FF2B5EF4-FFF2-40B4-BE49-F238E27FC236}">
                <a16:creationId xmlns:a16="http://schemas.microsoft.com/office/drawing/2014/main" id="{8607783F-DD2B-41F0-A4D4-3935F26B1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8052" y="4913760"/>
            <a:ext cx="1001889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Line 82">
            <a:extLst>
              <a:ext uri="{FF2B5EF4-FFF2-40B4-BE49-F238E27FC236}">
                <a16:creationId xmlns:a16="http://schemas.microsoft.com/office/drawing/2014/main" id="{214E593F-9341-5519-2026-E0F1683DD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5222" y="491376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7" name="Line 83">
            <a:extLst>
              <a:ext uri="{FF2B5EF4-FFF2-40B4-BE49-F238E27FC236}">
                <a16:creationId xmlns:a16="http://schemas.microsoft.com/office/drawing/2014/main" id="{EAC86D0B-D642-C9C4-B08A-C54F0A7F70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2771" y="491376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Oval 84">
            <a:extLst>
              <a:ext uri="{FF2B5EF4-FFF2-40B4-BE49-F238E27FC236}">
                <a16:creationId xmlns:a16="http://schemas.microsoft.com/office/drawing/2014/main" id="{DA821978-4562-A453-19E9-34FB5373D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845" y="5012185"/>
            <a:ext cx="133585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Oval 85">
            <a:extLst>
              <a:ext uri="{FF2B5EF4-FFF2-40B4-BE49-F238E27FC236}">
                <a16:creationId xmlns:a16="http://schemas.microsoft.com/office/drawing/2014/main" id="{B5D1895D-D5A2-754D-1E8A-6160DA4C9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9563" y="5010598"/>
            <a:ext cx="133585" cy="1524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90">
            <a:extLst>
              <a:ext uri="{FF2B5EF4-FFF2-40B4-BE49-F238E27FC236}">
                <a16:creationId xmlns:a16="http://schemas.microsoft.com/office/drawing/2014/main" id="{D142BF06-E310-1F61-46D3-62F0A7B08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383" y="4287478"/>
            <a:ext cx="1001889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3" name="Line 91">
            <a:extLst>
              <a:ext uri="{FF2B5EF4-FFF2-40B4-BE49-F238E27FC236}">
                <a16:creationId xmlns:a16="http://schemas.microsoft.com/office/drawing/2014/main" id="{CB63EC54-5AEC-DE44-26A7-F161F9880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5553" y="428747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Line 92">
            <a:extLst>
              <a:ext uri="{FF2B5EF4-FFF2-40B4-BE49-F238E27FC236}">
                <a16:creationId xmlns:a16="http://schemas.microsoft.com/office/drawing/2014/main" id="{A21F2BC8-EA70-18B8-A4E2-C07C776872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3102" y="428747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5" name="Oval 93">
            <a:extLst>
              <a:ext uri="{FF2B5EF4-FFF2-40B4-BE49-F238E27FC236}">
                <a16:creationId xmlns:a16="http://schemas.microsoft.com/office/drawing/2014/main" id="{2751849B-8B9D-6411-3BC2-FCB52BFA7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176" y="4385903"/>
            <a:ext cx="133585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Oval 94">
            <a:extLst>
              <a:ext uri="{FF2B5EF4-FFF2-40B4-BE49-F238E27FC236}">
                <a16:creationId xmlns:a16="http://schemas.microsoft.com/office/drawing/2014/main" id="{46ADD7C1-A626-A18E-606C-8F33FDEF3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894" y="4384316"/>
            <a:ext cx="133585" cy="152400"/>
          </a:xfrm>
          <a:prstGeom prst="ellipse">
            <a:avLst/>
          </a:prstGeom>
          <a:solidFill>
            <a:srgbClr val="00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5A2F32B-D9DA-D846-3E79-22386840BA5C}"/>
              </a:ext>
            </a:extLst>
          </p:cNvPr>
          <p:cNvSpPr txBox="1"/>
          <p:nvPr/>
        </p:nvSpPr>
        <p:spPr>
          <a:xfrm>
            <a:off x="8310566" y="172864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FCD8117-E11F-2C22-760F-C23C6DDD1FFA}"/>
              </a:ext>
            </a:extLst>
          </p:cNvPr>
          <p:cNvSpPr txBox="1"/>
          <p:nvPr/>
        </p:nvSpPr>
        <p:spPr>
          <a:xfrm>
            <a:off x="10071290" y="3622153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ECA17B9-CF7D-25EA-800A-A97A649CB795}"/>
              </a:ext>
            </a:extLst>
          </p:cNvPr>
          <p:cNvSpPr txBox="1"/>
          <p:nvPr/>
        </p:nvSpPr>
        <p:spPr>
          <a:xfrm>
            <a:off x="6646888" y="3609797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1D2D9FC-298B-D497-D24A-87576433B6D6}"/>
              </a:ext>
            </a:extLst>
          </p:cNvPr>
          <p:cNvSpPr txBox="1"/>
          <p:nvPr/>
        </p:nvSpPr>
        <p:spPr>
          <a:xfrm>
            <a:off x="5809955" y="2896445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A04296D-1C7B-6BF1-97C7-4DC89D281DC6}"/>
              </a:ext>
            </a:extLst>
          </p:cNvPr>
          <p:cNvSpPr txBox="1"/>
          <p:nvPr/>
        </p:nvSpPr>
        <p:spPr>
          <a:xfrm>
            <a:off x="7288235" y="4285505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7F2FC3D-2278-C01B-D04A-06520F6FF348}"/>
              </a:ext>
            </a:extLst>
          </p:cNvPr>
          <p:cNvSpPr txBox="1"/>
          <p:nvPr/>
        </p:nvSpPr>
        <p:spPr>
          <a:xfrm>
            <a:off x="8119798" y="3609797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60D4416-4DC7-9B19-25D6-BEFAB1DAF49D}"/>
              </a:ext>
            </a:extLst>
          </p:cNvPr>
          <p:cNvSpPr txBox="1"/>
          <p:nvPr/>
        </p:nvSpPr>
        <p:spPr>
          <a:xfrm>
            <a:off x="7151101" y="2321691"/>
            <a:ext cx="421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D9A4C04-9038-7AB6-E6B7-CAC84A4B7A63}"/>
              </a:ext>
            </a:extLst>
          </p:cNvPr>
          <p:cNvSpPr txBox="1"/>
          <p:nvPr/>
        </p:nvSpPr>
        <p:spPr>
          <a:xfrm>
            <a:off x="8219419" y="491376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938582-D779-FB97-B239-8E7F45F64457}"/>
              </a:ext>
            </a:extLst>
          </p:cNvPr>
          <p:cNvSpPr txBox="1"/>
          <p:nvPr/>
        </p:nvSpPr>
        <p:spPr>
          <a:xfrm>
            <a:off x="9013604" y="2907295"/>
            <a:ext cx="33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AB8CE95-69DE-CCCB-8A1F-8C976E3BFDBF}"/>
              </a:ext>
            </a:extLst>
          </p:cNvPr>
          <p:cNvSpPr txBox="1"/>
          <p:nvPr/>
        </p:nvSpPr>
        <p:spPr>
          <a:xfrm>
            <a:off x="10545076" y="5708670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4D56F46-9165-8BCE-9DF8-9E636ECD12C9}"/>
              </a:ext>
            </a:extLst>
          </p:cNvPr>
          <p:cNvSpPr txBox="1"/>
          <p:nvPr/>
        </p:nvSpPr>
        <p:spPr>
          <a:xfrm>
            <a:off x="9076518" y="5468255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</a:t>
            </a:r>
            <a:endParaRPr lang="en-US" b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39595B7-FDE5-2686-1F36-06BF67CE7425}"/>
              </a:ext>
            </a:extLst>
          </p:cNvPr>
          <p:cNvSpPr txBox="1"/>
          <p:nvPr/>
        </p:nvSpPr>
        <p:spPr>
          <a:xfrm>
            <a:off x="1741992" y="605163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3A942C3-F05A-5A58-8C45-EE09D00A33E8}"/>
              </a:ext>
            </a:extLst>
          </p:cNvPr>
          <p:cNvGrpSpPr/>
          <p:nvPr/>
        </p:nvGrpSpPr>
        <p:grpSpPr>
          <a:xfrm>
            <a:off x="1482980" y="1849863"/>
            <a:ext cx="2432579" cy="4162079"/>
            <a:chOff x="1242679" y="1535424"/>
            <a:chExt cx="2590800" cy="488434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A62574-2C35-272E-BB5D-9A486E3B78D8}"/>
                </a:ext>
              </a:extLst>
            </p:cNvPr>
            <p:cNvCxnSpPr>
              <a:endCxn id="112" idx="3"/>
            </p:cNvCxnSpPr>
            <p:nvPr/>
          </p:nvCxnSpPr>
          <p:spPr>
            <a:xfrm>
              <a:off x="1471281" y="3211824"/>
              <a:ext cx="380999" cy="575269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4916C6-FFF7-268E-1BCB-DAE2BD0A42A0}"/>
                </a:ext>
              </a:extLst>
            </p:cNvPr>
            <p:cNvCxnSpPr/>
            <p:nvPr/>
          </p:nvCxnSpPr>
          <p:spPr>
            <a:xfrm rot="16200000" flipH="1">
              <a:off x="2092846" y="4612266"/>
              <a:ext cx="1672873" cy="1503596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FBCAF377-F541-1FCD-989D-49BF9C23D3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3279" y="2526024"/>
              <a:ext cx="1066800" cy="114300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Line 20">
              <a:extLst>
                <a:ext uri="{FF2B5EF4-FFF2-40B4-BE49-F238E27FC236}">
                  <a16:creationId xmlns:a16="http://schemas.microsoft.com/office/drawing/2014/main" id="{31663AA2-C7D7-B10F-EF2B-7E863FC6A2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80879" y="3211824"/>
              <a:ext cx="762000" cy="121920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Line 24">
              <a:extLst>
                <a:ext uri="{FF2B5EF4-FFF2-40B4-BE49-F238E27FC236}">
                  <a16:creationId xmlns:a16="http://schemas.microsoft.com/office/drawing/2014/main" id="{993D5B91-F2FC-EE0F-D888-274F8CB0D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71279" y="1840224"/>
              <a:ext cx="1143000" cy="121920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92" name="Group 101">
              <a:extLst>
                <a:ext uri="{FF2B5EF4-FFF2-40B4-BE49-F238E27FC236}">
                  <a16:creationId xmlns:a16="http://schemas.microsoft.com/office/drawing/2014/main" id="{C8533FAE-7E9C-2EAC-AD14-C344FEDFAC77}"/>
                </a:ext>
              </a:extLst>
            </p:cNvPr>
            <p:cNvGrpSpPr/>
            <p:nvPr/>
          </p:nvGrpSpPr>
          <p:grpSpPr>
            <a:xfrm>
              <a:off x="1928479" y="2221224"/>
              <a:ext cx="381000" cy="388540"/>
              <a:chOff x="1524000" y="1600200"/>
              <a:chExt cx="381000" cy="388540"/>
            </a:xfrm>
          </p:grpSpPr>
          <p:sp>
            <p:nvSpPr>
              <p:cNvPr id="93" name="Oval 4">
                <a:extLst>
                  <a:ext uri="{FF2B5EF4-FFF2-40B4-BE49-F238E27FC236}">
                    <a16:creationId xmlns:a16="http://schemas.microsoft.com/office/drawing/2014/main" id="{8D137E27-E61B-498E-A8DD-8B3F82EAF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EF41523-776F-3E11-2795-7C723006821C}"/>
                  </a:ext>
                </a:extLst>
              </p:cNvPr>
              <p:cNvSpPr txBox="1"/>
              <p:nvPr/>
            </p:nvSpPr>
            <p:spPr>
              <a:xfrm>
                <a:off x="1524000" y="1600200"/>
                <a:ext cx="228600" cy="3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20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</a:t>
                </a:r>
                <a:endParaRPr lang="en-US" b="1" dirty="0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95" name="Group 104">
              <a:extLst>
                <a:ext uri="{FF2B5EF4-FFF2-40B4-BE49-F238E27FC236}">
                  <a16:creationId xmlns:a16="http://schemas.microsoft.com/office/drawing/2014/main" id="{E80EFCEB-EB67-0F97-7101-6A42A9C4A79E}"/>
                </a:ext>
              </a:extLst>
            </p:cNvPr>
            <p:cNvGrpSpPr/>
            <p:nvPr/>
          </p:nvGrpSpPr>
          <p:grpSpPr>
            <a:xfrm>
              <a:off x="3147679" y="3592824"/>
              <a:ext cx="381000" cy="388540"/>
              <a:chOff x="1524000" y="1600200"/>
              <a:chExt cx="381000" cy="388540"/>
            </a:xfrm>
          </p:grpSpPr>
          <p:sp>
            <p:nvSpPr>
              <p:cNvPr id="96" name="Oval 4">
                <a:extLst>
                  <a:ext uri="{FF2B5EF4-FFF2-40B4-BE49-F238E27FC236}">
                    <a16:creationId xmlns:a16="http://schemas.microsoft.com/office/drawing/2014/main" id="{ED90AA7A-A6D4-C371-1F5D-B9AB92310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4EBBF6C-49D6-1A00-663D-EB731D20E1B0}"/>
                  </a:ext>
                </a:extLst>
              </p:cNvPr>
              <p:cNvSpPr txBox="1"/>
              <p:nvPr/>
            </p:nvSpPr>
            <p:spPr>
              <a:xfrm>
                <a:off x="1524000" y="1600200"/>
                <a:ext cx="228600" cy="3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20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</a:t>
                </a:r>
                <a:endParaRPr lang="en-US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98" name="Group 107">
              <a:extLst>
                <a:ext uri="{FF2B5EF4-FFF2-40B4-BE49-F238E27FC236}">
                  <a16:creationId xmlns:a16="http://schemas.microsoft.com/office/drawing/2014/main" id="{95C58892-2E1F-B94B-B790-C79F3D4D5D58}"/>
                </a:ext>
              </a:extLst>
            </p:cNvPr>
            <p:cNvGrpSpPr/>
            <p:nvPr/>
          </p:nvGrpSpPr>
          <p:grpSpPr>
            <a:xfrm>
              <a:off x="2690479" y="2907024"/>
              <a:ext cx="381000" cy="388540"/>
              <a:chOff x="1524000" y="1600200"/>
              <a:chExt cx="381000" cy="388540"/>
            </a:xfrm>
          </p:grpSpPr>
          <p:sp>
            <p:nvSpPr>
              <p:cNvPr id="99" name="Oval 4">
                <a:extLst>
                  <a:ext uri="{FF2B5EF4-FFF2-40B4-BE49-F238E27FC236}">
                    <a16:creationId xmlns:a16="http://schemas.microsoft.com/office/drawing/2014/main" id="{BDE029F0-0017-145F-ED43-D224A9668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AB6C9D8-6478-C65A-E6AC-96280C09DFC1}"/>
                  </a:ext>
                </a:extLst>
              </p:cNvPr>
              <p:cNvSpPr txBox="1"/>
              <p:nvPr/>
            </p:nvSpPr>
            <p:spPr>
              <a:xfrm>
                <a:off x="1524000" y="1600200"/>
                <a:ext cx="228600" cy="3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20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</a:t>
                </a:r>
                <a:endParaRPr lang="en-US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1" name="Group 110">
              <a:extLst>
                <a:ext uri="{FF2B5EF4-FFF2-40B4-BE49-F238E27FC236}">
                  <a16:creationId xmlns:a16="http://schemas.microsoft.com/office/drawing/2014/main" id="{CE04FE0A-6C42-CAF0-E893-36CEBB69A632}"/>
                </a:ext>
              </a:extLst>
            </p:cNvPr>
            <p:cNvGrpSpPr/>
            <p:nvPr/>
          </p:nvGrpSpPr>
          <p:grpSpPr>
            <a:xfrm>
              <a:off x="2919079" y="5421624"/>
              <a:ext cx="381000" cy="388540"/>
              <a:chOff x="1524000" y="1600200"/>
              <a:chExt cx="381000" cy="388540"/>
            </a:xfrm>
          </p:grpSpPr>
          <p:sp>
            <p:nvSpPr>
              <p:cNvPr id="102" name="Oval 4">
                <a:extLst>
                  <a:ext uri="{FF2B5EF4-FFF2-40B4-BE49-F238E27FC236}">
                    <a16:creationId xmlns:a16="http://schemas.microsoft.com/office/drawing/2014/main" id="{7981A320-E009-BFB9-436C-25542E6C3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F17FF81-C7A7-AA94-8AEB-5CB8ED152E39}"/>
                  </a:ext>
                </a:extLst>
              </p:cNvPr>
              <p:cNvSpPr txBox="1"/>
              <p:nvPr/>
            </p:nvSpPr>
            <p:spPr>
              <a:xfrm>
                <a:off x="1524000" y="1600200"/>
                <a:ext cx="228600" cy="3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20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J</a:t>
                </a:r>
                <a:endParaRPr lang="en-US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4" name="Group 113">
              <a:extLst>
                <a:ext uri="{FF2B5EF4-FFF2-40B4-BE49-F238E27FC236}">
                  <a16:creationId xmlns:a16="http://schemas.microsoft.com/office/drawing/2014/main" id="{2C80485E-53BE-2507-6253-D6DF98C0E2AC}"/>
                </a:ext>
              </a:extLst>
            </p:cNvPr>
            <p:cNvGrpSpPr/>
            <p:nvPr/>
          </p:nvGrpSpPr>
          <p:grpSpPr>
            <a:xfrm>
              <a:off x="2385679" y="4812024"/>
              <a:ext cx="381000" cy="388540"/>
              <a:chOff x="1524000" y="1600200"/>
              <a:chExt cx="381000" cy="388540"/>
            </a:xfrm>
          </p:grpSpPr>
          <p:sp>
            <p:nvSpPr>
              <p:cNvPr id="105" name="Oval 4">
                <a:extLst>
                  <a:ext uri="{FF2B5EF4-FFF2-40B4-BE49-F238E27FC236}">
                    <a16:creationId xmlns:a16="http://schemas.microsoft.com/office/drawing/2014/main" id="{AD108979-2F38-DCAE-33A1-CCFCE228A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8087363-E449-E542-FCC7-AA2943D784F9}"/>
                  </a:ext>
                </a:extLst>
              </p:cNvPr>
              <p:cNvSpPr txBox="1"/>
              <p:nvPr/>
            </p:nvSpPr>
            <p:spPr>
              <a:xfrm>
                <a:off x="1524000" y="1600200"/>
                <a:ext cx="228600" cy="3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20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</a:t>
                </a:r>
                <a:endParaRPr lang="en-US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7" name="Group 116">
              <a:extLst>
                <a:ext uri="{FF2B5EF4-FFF2-40B4-BE49-F238E27FC236}">
                  <a16:creationId xmlns:a16="http://schemas.microsoft.com/office/drawing/2014/main" id="{F9DFBD10-8665-63AE-441D-0A0D4F9061FF}"/>
                </a:ext>
              </a:extLst>
            </p:cNvPr>
            <p:cNvGrpSpPr/>
            <p:nvPr/>
          </p:nvGrpSpPr>
          <p:grpSpPr>
            <a:xfrm>
              <a:off x="1852279" y="4202424"/>
              <a:ext cx="381000" cy="388540"/>
              <a:chOff x="1524000" y="1600200"/>
              <a:chExt cx="381000" cy="388540"/>
            </a:xfrm>
          </p:grpSpPr>
          <p:sp>
            <p:nvSpPr>
              <p:cNvPr id="108" name="Oval 4">
                <a:extLst>
                  <a:ext uri="{FF2B5EF4-FFF2-40B4-BE49-F238E27FC236}">
                    <a16:creationId xmlns:a16="http://schemas.microsoft.com/office/drawing/2014/main" id="{4616E76A-6998-0798-350A-42957079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78E0C8C-1422-B451-BF66-2A51EB91EC21}"/>
                  </a:ext>
                </a:extLst>
              </p:cNvPr>
              <p:cNvSpPr txBox="1"/>
              <p:nvPr/>
            </p:nvSpPr>
            <p:spPr>
              <a:xfrm>
                <a:off x="1524000" y="1600200"/>
                <a:ext cx="228600" cy="3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20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</a:t>
                </a:r>
                <a:endParaRPr lang="en-US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10" name="Group 119">
              <a:extLst>
                <a:ext uri="{FF2B5EF4-FFF2-40B4-BE49-F238E27FC236}">
                  <a16:creationId xmlns:a16="http://schemas.microsoft.com/office/drawing/2014/main" id="{CF409608-D413-DD49-C6CD-D9111298CC27}"/>
                </a:ext>
              </a:extLst>
            </p:cNvPr>
            <p:cNvGrpSpPr/>
            <p:nvPr/>
          </p:nvGrpSpPr>
          <p:grpSpPr>
            <a:xfrm>
              <a:off x="1623679" y="3592824"/>
              <a:ext cx="381000" cy="388540"/>
              <a:chOff x="1524000" y="1600200"/>
              <a:chExt cx="381000" cy="388540"/>
            </a:xfrm>
          </p:grpSpPr>
          <p:sp>
            <p:nvSpPr>
              <p:cNvPr id="111" name="Oval 4">
                <a:extLst>
                  <a:ext uri="{FF2B5EF4-FFF2-40B4-BE49-F238E27FC236}">
                    <a16:creationId xmlns:a16="http://schemas.microsoft.com/office/drawing/2014/main" id="{FCBED028-2EAF-B98D-F9DB-596823B9F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FFA4642-9633-C42D-DF09-7447960C89CD}"/>
                  </a:ext>
                </a:extLst>
              </p:cNvPr>
              <p:cNvSpPr txBox="1"/>
              <p:nvPr/>
            </p:nvSpPr>
            <p:spPr>
              <a:xfrm>
                <a:off x="1524000" y="1600200"/>
                <a:ext cx="228600" cy="3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20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</a:t>
                </a:r>
                <a:endParaRPr lang="en-US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13" name="Group 122">
              <a:extLst>
                <a:ext uri="{FF2B5EF4-FFF2-40B4-BE49-F238E27FC236}">
                  <a16:creationId xmlns:a16="http://schemas.microsoft.com/office/drawing/2014/main" id="{E5B2DC42-AEC9-972C-24FA-2AFA9844BAF2}"/>
                </a:ext>
              </a:extLst>
            </p:cNvPr>
            <p:cNvGrpSpPr/>
            <p:nvPr/>
          </p:nvGrpSpPr>
          <p:grpSpPr>
            <a:xfrm>
              <a:off x="1242679" y="2907024"/>
              <a:ext cx="381000" cy="388540"/>
              <a:chOff x="1524000" y="1600200"/>
              <a:chExt cx="381000" cy="388540"/>
            </a:xfrm>
          </p:grpSpPr>
          <p:sp>
            <p:nvSpPr>
              <p:cNvPr id="114" name="Oval 4">
                <a:extLst>
                  <a:ext uri="{FF2B5EF4-FFF2-40B4-BE49-F238E27FC236}">
                    <a16:creationId xmlns:a16="http://schemas.microsoft.com/office/drawing/2014/main" id="{723F38F3-036D-C16B-0420-E286BC4DA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56A392A-3530-1580-6CB6-827E44F3A194}"/>
                  </a:ext>
                </a:extLst>
              </p:cNvPr>
              <p:cNvSpPr txBox="1"/>
              <p:nvPr/>
            </p:nvSpPr>
            <p:spPr>
              <a:xfrm>
                <a:off x="1524000" y="1600200"/>
                <a:ext cx="228600" cy="3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20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</a:t>
                </a:r>
                <a:endParaRPr lang="en-US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16" name="Group 125">
              <a:extLst>
                <a:ext uri="{FF2B5EF4-FFF2-40B4-BE49-F238E27FC236}">
                  <a16:creationId xmlns:a16="http://schemas.microsoft.com/office/drawing/2014/main" id="{D48968AD-0C33-7F44-1FDC-AFF78F7DEC36}"/>
                </a:ext>
              </a:extLst>
            </p:cNvPr>
            <p:cNvGrpSpPr/>
            <p:nvPr/>
          </p:nvGrpSpPr>
          <p:grpSpPr>
            <a:xfrm>
              <a:off x="2309479" y="3592824"/>
              <a:ext cx="381000" cy="388540"/>
              <a:chOff x="1524000" y="1600200"/>
              <a:chExt cx="381000" cy="388540"/>
            </a:xfrm>
          </p:grpSpPr>
          <p:sp>
            <p:nvSpPr>
              <p:cNvPr id="117" name="Oval 4">
                <a:extLst>
                  <a:ext uri="{FF2B5EF4-FFF2-40B4-BE49-F238E27FC236}">
                    <a16:creationId xmlns:a16="http://schemas.microsoft.com/office/drawing/2014/main" id="{3ADC8306-1A2A-EED2-34D6-EA87BE3B0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2BA0DBD-0CC0-5FB6-6F53-964D65F5E431}"/>
                  </a:ext>
                </a:extLst>
              </p:cNvPr>
              <p:cNvSpPr txBox="1"/>
              <p:nvPr/>
            </p:nvSpPr>
            <p:spPr>
              <a:xfrm>
                <a:off x="1524000" y="1600200"/>
                <a:ext cx="228600" cy="3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20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</a:t>
                </a:r>
                <a:endParaRPr lang="en-US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19" name="Group 128">
              <a:extLst>
                <a:ext uri="{FF2B5EF4-FFF2-40B4-BE49-F238E27FC236}">
                  <a16:creationId xmlns:a16="http://schemas.microsoft.com/office/drawing/2014/main" id="{C13A509E-4C0B-81BB-798E-D1537CB5FC61}"/>
                </a:ext>
              </a:extLst>
            </p:cNvPr>
            <p:cNvGrpSpPr/>
            <p:nvPr/>
          </p:nvGrpSpPr>
          <p:grpSpPr>
            <a:xfrm>
              <a:off x="3452479" y="6031224"/>
              <a:ext cx="381000" cy="388540"/>
              <a:chOff x="1524000" y="1600200"/>
              <a:chExt cx="381000" cy="388540"/>
            </a:xfrm>
          </p:grpSpPr>
          <p:sp>
            <p:nvSpPr>
              <p:cNvPr id="120" name="Oval 4">
                <a:extLst>
                  <a:ext uri="{FF2B5EF4-FFF2-40B4-BE49-F238E27FC236}">
                    <a16:creationId xmlns:a16="http://schemas.microsoft.com/office/drawing/2014/main" id="{1E99B428-4910-E0AD-E81F-9E5C774C3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CFB7AD8-CE69-DD27-F9D6-29FDB11F758C}"/>
                  </a:ext>
                </a:extLst>
              </p:cNvPr>
              <p:cNvSpPr txBox="1"/>
              <p:nvPr/>
            </p:nvSpPr>
            <p:spPr>
              <a:xfrm>
                <a:off x="1524000" y="1600200"/>
                <a:ext cx="228600" cy="3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20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</a:t>
                </a:r>
                <a:endParaRPr lang="en-US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33" name="Group 100">
              <a:extLst>
                <a:ext uri="{FF2B5EF4-FFF2-40B4-BE49-F238E27FC236}">
                  <a16:creationId xmlns:a16="http://schemas.microsoft.com/office/drawing/2014/main" id="{5AEB0A05-2826-7669-55D0-98D297AAB20A}"/>
                </a:ext>
              </a:extLst>
            </p:cNvPr>
            <p:cNvGrpSpPr/>
            <p:nvPr/>
          </p:nvGrpSpPr>
          <p:grpSpPr>
            <a:xfrm>
              <a:off x="2538079" y="1535424"/>
              <a:ext cx="381000" cy="388540"/>
              <a:chOff x="1524000" y="1600200"/>
              <a:chExt cx="381000" cy="388540"/>
            </a:xfrm>
          </p:grpSpPr>
          <p:sp>
            <p:nvSpPr>
              <p:cNvPr id="134" name="Oval 4">
                <a:extLst>
                  <a:ext uri="{FF2B5EF4-FFF2-40B4-BE49-F238E27FC236}">
                    <a16:creationId xmlns:a16="http://schemas.microsoft.com/office/drawing/2014/main" id="{9B054A4D-847B-73A7-B2AA-474E701A1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381000" cy="3810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A0BB86-09C8-3813-AC87-EDCB46E75B94}"/>
                  </a:ext>
                </a:extLst>
              </p:cNvPr>
              <p:cNvSpPr txBox="1"/>
              <p:nvPr/>
            </p:nvSpPr>
            <p:spPr>
              <a:xfrm>
                <a:off x="1524000" y="1600200"/>
                <a:ext cx="228600" cy="3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rgbClr val="0020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</a:t>
                </a:r>
                <a:endParaRPr lang="en-US" b="1">
                  <a:solidFill>
                    <a:srgbClr val="0020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F41A9427-7FA6-E050-33AC-CA456671D7A9}"/>
              </a:ext>
            </a:extLst>
          </p:cNvPr>
          <p:cNvSpPr txBox="1"/>
          <p:nvPr/>
        </p:nvSpPr>
        <p:spPr>
          <a:xfrm>
            <a:off x="5408583" y="5967967"/>
            <a:ext cx="511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nhị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trỏ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B46866F-DF0D-A99D-0501-17DE0CD52ECA}"/>
              </a:ext>
            </a:extLst>
          </p:cNvPr>
          <p:cNvCxnSpPr>
            <a:cxnSpLocks/>
            <a:stCxn id="23" idx="3"/>
            <a:endCxn id="35" idx="0"/>
          </p:cNvCxnSpPr>
          <p:nvPr/>
        </p:nvCxnSpPr>
        <p:spPr>
          <a:xfrm flipH="1">
            <a:off x="7335743" y="1957098"/>
            <a:ext cx="717991" cy="365579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4F888E2-C2EA-1616-89F0-7CA351F67008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938329" y="2513177"/>
            <a:ext cx="896469" cy="421194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A9B72E3-9BA8-CD77-55EF-CED164424DD5}"/>
              </a:ext>
            </a:extLst>
          </p:cNvPr>
          <p:cNvCxnSpPr>
            <a:cxnSpLocks/>
            <a:stCxn id="39" idx="5"/>
            <a:endCxn id="25" idx="0"/>
          </p:cNvCxnSpPr>
          <p:nvPr/>
        </p:nvCxnSpPr>
        <p:spPr>
          <a:xfrm>
            <a:off x="7750331" y="2549597"/>
            <a:ext cx="1420177" cy="329974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563967F-1A52-6FE1-8F12-E79AAD394916}"/>
              </a:ext>
            </a:extLst>
          </p:cNvPr>
          <p:cNvCxnSpPr>
            <a:cxnSpLocks/>
            <a:stCxn id="47" idx="5"/>
            <a:endCxn id="48" idx="0"/>
          </p:cNvCxnSpPr>
          <p:nvPr/>
        </p:nvCxnSpPr>
        <p:spPr>
          <a:xfrm>
            <a:off x="6369803" y="3133161"/>
            <a:ext cx="473712" cy="467033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05A30DE-47EB-83C8-DA0E-421922EF36EE}"/>
              </a:ext>
            </a:extLst>
          </p:cNvPr>
          <p:cNvCxnSpPr>
            <a:cxnSpLocks/>
            <a:stCxn id="28" idx="4"/>
            <a:endCxn id="126" idx="0"/>
          </p:cNvCxnSpPr>
          <p:nvPr/>
        </p:nvCxnSpPr>
        <p:spPr>
          <a:xfrm flipH="1">
            <a:off x="8234098" y="3130396"/>
            <a:ext cx="569051" cy="479401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7561905-EA73-24BC-35B7-9B23598C7B6B}"/>
              </a:ext>
            </a:extLst>
          </p:cNvPr>
          <p:cNvCxnSpPr>
            <a:cxnSpLocks/>
            <a:stCxn id="29" idx="5"/>
            <a:endCxn id="122" idx="0"/>
          </p:cNvCxnSpPr>
          <p:nvPr/>
        </p:nvCxnSpPr>
        <p:spPr>
          <a:xfrm>
            <a:off x="9585096" y="3106491"/>
            <a:ext cx="600494" cy="515662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DEE4E17-009F-3431-4D67-1E4E974FAE77}"/>
              </a:ext>
            </a:extLst>
          </p:cNvPr>
          <p:cNvCxnSpPr>
            <a:cxnSpLocks/>
            <a:stCxn id="60" idx="3"/>
            <a:endCxn id="82" idx="0"/>
          </p:cNvCxnSpPr>
          <p:nvPr/>
        </p:nvCxnSpPr>
        <p:spPr>
          <a:xfrm flipH="1">
            <a:off x="7469328" y="3831441"/>
            <a:ext cx="442866" cy="456037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B1AC487-BEE8-447B-785A-EB561DB377B2}"/>
              </a:ext>
            </a:extLst>
          </p:cNvPr>
          <p:cNvCxnSpPr>
            <a:cxnSpLocks/>
            <a:stCxn id="86" idx="5"/>
            <a:endCxn id="128" idx="0"/>
          </p:cNvCxnSpPr>
          <p:nvPr/>
        </p:nvCxnSpPr>
        <p:spPr>
          <a:xfrm>
            <a:off x="7883916" y="4514398"/>
            <a:ext cx="449803" cy="399362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FE63C1EE-2A6F-18E3-D3A5-5D9BF6235716}"/>
              </a:ext>
            </a:extLst>
          </p:cNvPr>
          <p:cNvCxnSpPr>
            <a:cxnSpLocks/>
            <a:stCxn id="79" idx="5"/>
            <a:endCxn id="131" idx="0"/>
          </p:cNvCxnSpPr>
          <p:nvPr/>
        </p:nvCxnSpPr>
        <p:spPr>
          <a:xfrm>
            <a:off x="8783585" y="5140680"/>
            <a:ext cx="407233" cy="327575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C122DD9-78C8-7A43-0701-F2F37B954985}"/>
              </a:ext>
            </a:extLst>
          </p:cNvPr>
          <p:cNvCxnSpPr>
            <a:cxnSpLocks/>
            <a:stCxn id="69" idx="5"/>
            <a:endCxn id="70" idx="1"/>
          </p:cNvCxnSpPr>
          <p:nvPr/>
        </p:nvCxnSpPr>
        <p:spPr>
          <a:xfrm>
            <a:off x="9652636" y="5714592"/>
            <a:ext cx="553904" cy="184578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2">
            <a:extLst>
              <a:ext uri="{FF2B5EF4-FFF2-40B4-BE49-F238E27FC236}">
                <a16:creationId xmlns:a16="http://schemas.microsoft.com/office/drawing/2014/main" id="{5E8B8A0B-1F9E-3FB9-3D36-C0D4E054F90F}"/>
              </a:ext>
            </a:extLst>
          </p:cNvPr>
          <p:cNvSpPr txBox="1"/>
          <p:nvPr/>
        </p:nvSpPr>
        <p:spPr>
          <a:xfrm>
            <a:off x="539496" y="1388198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§"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 diễn sử dụng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trỏ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967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3</a:t>
            </a:r>
            <a:r>
              <a:rPr lang="vi-VN" sz="3600" dirty="0"/>
              <a:t>. </a:t>
            </a:r>
            <a:r>
              <a:rPr lang="en-US" sz="3600" dirty="0"/>
              <a:t>CÂY NHỊ PHÂN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/>
              <a:t>3.2. </a:t>
            </a:r>
            <a:r>
              <a:rPr lang="en-US" sz="2600" dirty="0" err="1"/>
              <a:t>Duyệt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</a:t>
            </a:r>
            <a:r>
              <a:rPr lang="en-US" sz="2600" dirty="0" err="1"/>
              <a:t>nhị</a:t>
            </a:r>
            <a:r>
              <a:rPr lang="en-US" sz="2600" dirty="0"/>
              <a:t> </a:t>
            </a:r>
            <a:r>
              <a:rPr lang="en-US" sz="2600" dirty="0" err="1"/>
              <a:t>phân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55</a:t>
            </a:fld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30481-DE52-F804-88D9-B4D2DB5E6316}"/>
              </a:ext>
            </a:extLst>
          </p:cNvPr>
          <p:cNvSpPr txBox="1"/>
          <p:nvPr/>
        </p:nvSpPr>
        <p:spPr>
          <a:xfrm>
            <a:off x="4810819" y="2331720"/>
            <a:ext cx="6504157" cy="34163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printPreorder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treeNode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*tree)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if( tree != NULL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{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printf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("%s\n", tree-&gt;word);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printPreorder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(tree-&gt;left);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printPreorder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(tree-&gt;right);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EEB77A9-40EF-8BB3-A676-26A9CA4EE923}"/>
              </a:ext>
            </a:extLst>
          </p:cNvPr>
          <p:cNvSpPr txBox="1">
            <a:spLocks noChangeArrowheads="1"/>
          </p:cNvSpPr>
          <p:nvPr/>
        </p:nvSpPr>
        <p:spPr>
          <a:xfrm>
            <a:off x="841248" y="2331720"/>
            <a:ext cx="3628587" cy="34163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vert="horz" lIns="92075" tIns="46038" rIns="92075" bIns="46038" rtlCol="0"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SzPct val="110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Thăm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buSzPct val="110000"/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SzPct val="110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buSzPct val="110000"/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SzPct val="110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5E3D6-754B-6ED2-584B-627D5822DD46}"/>
              </a:ext>
            </a:extLst>
          </p:cNvPr>
          <p:cNvSpPr txBox="1"/>
          <p:nvPr/>
        </p:nvSpPr>
        <p:spPr>
          <a:xfrm>
            <a:off x="539496" y="1388198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§"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 theo thứ tự trước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474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3</a:t>
            </a:r>
            <a:r>
              <a:rPr lang="vi-VN" sz="3600" dirty="0"/>
              <a:t>. </a:t>
            </a:r>
            <a:r>
              <a:rPr lang="en-US" sz="3600" dirty="0"/>
              <a:t>CÂY NHỊ PHÂN</a:t>
            </a:r>
          </a:p>
        </p:txBody>
      </p:sp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777B88FA-29C9-641F-AF60-9AA831D625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/>
              <a:t>3.2. </a:t>
            </a:r>
            <a:r>
              <a:rPr lang="en-US" sz="2600" dirty="0" err="1"/>
              <a:t>Duyệt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</a:t>
            </a:r>
            <a:r>
              <a:rPr lang="en-US" sz="2600" dirty="0" err="1"/>
              <a:t>nhị</a:t>
            </a:r>
            <a:r>
              <a:rPr lang="en-US" sz="2600" dirty="0"/>
              <a:t> </a:t>
            </a:r>
            <a:r>
              <a:rPr lang="en-US" sz="2600" dirty="0" err="1"/>
              <a:t>phân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56</a:t>
            </a:fld>
            <a:endParaRPr lang="vi-V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476D2-D09E-2D49-0E9F-454285D7D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343" y="1838510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8F922272-1BD9-F760-FF6D-670A54BB7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4261" y="26887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086D7C3-F590-61AE-6366-F51CB8FE9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461" y="36031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AF118063-9B62-F63E-B1D3-805ED8A4B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586" y="26887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EB77A60F-6854-85CD-6B4F-BC80120E3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6358" y="3750364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4D59BD4D-E5B1-2431-1932-300F30B93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489" y="36793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7B4772D1-5E84-ED7E-C3D8-DC93D47F6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538" y="36763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51D4137A-337F-5772-E343-225336347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261" y="46699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1547C531-2175-B873-D20D-60FFDF64F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4661" y="46699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EC87F8CA-9F80-2916-0977-E54FAD31F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1" y="46699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DEFEE7A3-60DE-2338-AFA1-97370817E8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2147" y="2307635"/>
            <a:ext cx="1225191" cy="575545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B0B0299E-5740-6F08-72A5-AA8F09797C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3408" y="2263873"/>
            <a:ext cx="1301392" cy="65054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21E3AAE1-34F2-DF3A-F062-49301B8745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5260" y="3257855"/>
            <a:ext cx="535510" cy="473806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2C35B854-2DD2-B7F9-6461-F664A6731D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328828"/>
            <a:ext cx="359616" cy="436316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F1986FF0-9EC4-A151-DE21-4C17421F8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0322" y="4252935"/>
            <a:ext cx="273477" cy="49991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FEC2DAC6-4EAB-5847-C404-C606F5843B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4192814"/>
            <a:ext cx="380997" cy="53915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30EBD01-6D60-7D0B-600F-BF21A2E160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48867" y="4394425"/>
            <a:ext cx="582461" cy="51082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07D04BED-4943-C10A-E264-04D3EB8C7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5183" y="3267165"/>
            <a:ext cx="426146" cy="57128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Line 21">
            <a:extLst>
              <a:ext uri="{FF2B5EF4-FFF2-40B4-BE49-F238E27FC236}">
                <a16:creationId xmlns:a16="http://schemas.microsoft.com/office/drawing/2014/main" id="{3075CCC7-810B-EE99-6D67-F34DCFA546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53737" y="3295346"/>
            <a:ext cx="410217" cy="46979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Oval 22">
            <a:extLst>
              <a:ext uri="{FF2B5EF4-FFF2-40B4-BE49-F238E27FC236}">
                <a16:creationId xmlns:a16="http://schemas.microsoft.com/office/drawing/2014/main" id="{CFB34FEA-CE16-77EE-3F92-7882821F6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2645" y="4817821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33E099EA-C5F7-9D84-66C1-428EC1AAB4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03321" y="4295652"/>
            <a:ext cx="328293" cy="436316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435F5887-7C72-8450-2C4F-1775471AF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498" y="5841169"/>
            <a:ext cx="5943600" cy="52322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2, 4, 7, 1, 9, 3, 6, 5, 10, 8, 11</a:t>
            </a: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9E99655C-C6A1-36CB-602B-F21BDD111224}"/>
              </a:ext>
            </a:extLst>
          </p:cNvPr>
          <p:cNvSpPr txBox="1"/>
          <p:nvPr/>
        </p:nvSpPr>
        <p:spPr>
          <a:xfrm>
            <a:off x="539496" y="1388198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§"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 theo thứ tự trước</a:t>
            </a:r>
          </a:p>
        </p:txBody>
      </p:sp>
      <p:sp>
        <p:nvSpPr>
          <p:cNvPr id="3" name="Oval 25">
            <a:extLst>
              <a:ext uri="{FF2B5EF4-FFF2-40B4-BE49-F238E27FC236}">
                <a16:creationId xmlns:a16="http://schemas.microsoft.com/office/drawing/2014/main" id="{AA3B65B1-2EC9-885D-AD9E-5F903D78A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343" y="1838510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18" name="Oval 26">
            <a:extLst>
              <a:ext uri="{FF2B5EF4-FFF2-40B4-BE49-F238E27FC236}">
                <a16:creationId xmlns:a16="http://schemas.microsoft.com/office/drawing/2014/main" id="{31F9996A-0C0D-C95C-0A37-062163FED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4261" y="26887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39" name="Oval 27">
            <a:extLst>
              <a:ext uri="{FF2B5EF4-FFF2-40B4-BE49-F238E27FC236}">
                <a16:creationId xmlns:a16="http://schemas.microsoft.com/office/drawing/2014/main" id="{29FBC90F-83E0-507C-A0CF-6C5631F7B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461" y="36031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40" name="Oval 28">
            <a:extLst>
              <a:ext uri="{FF2B5EF4-FFF2-40B4-BE49-F238E27FC236}">
                <a16:creationId xmlns:a16="http://schemas.microsoft.com/office/drawing/2014/main" id="{ED3D0FDC-342A-6A23-6BA0-35A12749B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1" y="46699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43" name="Oval 29">
            <a:extLst>
              <a:ext uri="{FF2B5EF4-FFF2-40B4-BE49-F238E27FC236}">
                <a16:creationId xmlns:a16="http://schemas.microsoft.com/office/drawing/2014/main" id="{787D0C7D-EA2F-7D60-EB4D-CD230EE15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4661" y="46699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A121D3B1-0111-BD3B-88A8-A473E4384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490" y="3673297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45" name="Oval 31">
            <a:extLst>
              <a:ext uri="{FF2B5EF4-FFF2-40B4-BE49-F238E27FC236}">
                <a16:creationId xmlns:a16="http://schemas.microsoft.com/office/drawing/2014/main" id="{A6A8E4A0-21DF-FCCF-524A-66B2480EE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261" y="46699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46" name="Oval 32">
            <a:extLst>
              <a:ext uri="{FF2B5EF4-FFF2-40B4-BE49-F238E27FC236}">
                <a16:creationId xmlns:a16="http://schemas.microsoft.com/office/drawing/2014/main" id="{73E67474-682B-ABCD-BBC7-20F6D3AAE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586" y="26887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47" name="Oval 33">
            <a:extLst>
              <a:ext uri="{FF2B5EF4-FFF2-40B4-BE49-F238E27FC236}">
                <a16:creationId xmlns:a16="http://schemas.microsoft.com/office/drawing/2014/main" id="{1B4A0EB2-5533-B42F-651D-97C1E1715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489" y="3679393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sp>
        <p:nvSpPr>
          <p:cNvPr id="48" name="Oval 34">
            <a:extLst>
              <a:ext uri="{FF2B5EF4-FFF2-40B4-BE49-F238E27FC236}">
                <a16:creationId xmlns:a16="http://schemas.microsoft.com/office/drawing/2014/main" id="{EC7F6572-D31A-BCF4-2F1C-3668ADD79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6358" y="3750364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49" name="Oval 35">
            <a:extLst>
              <a:ext uri="{FF2B5EF4-FFF2-40B4-BE49-F238E27FC236}">
                <a16:creationId xmlns:a16="http://schemas.microsoft.com/office/drawing/2014/main" id="{07FB4928-0273-B54E-C416-4BF672DA9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2645" y="4817821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132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8" grpId="0" animBg="1" autoUpdateAnimBg="0"/>
      <p:bldP spid="39" grpId="0" animBg="1" autoUpdateAnimBg="0"/>
      <p:bldP spid="40" grpId="0" animBg="1" autoUpdateAnimBg="0"/>
      <p:bldP spid="43" grpId="0" animBg="1" autoUpdateAnimBg="0"/>
      <p:bldP spid="44" grpId="0" animBg="1" autoUpdateAnimBg="0"/>
      <p:bldP spid="45" grpId="0" animBg="1" autoUpdateAnimBg="0"/>
      <p:bldP spid="46" grpId="0" animBg="1" autoUpdateAnimBg="0"/>
      <p:bldP spid="47" grpId="0" animBg="1" autoUpdateAnimBg="0"/>
      <p:bldP spid="48" grpId="0" animBg="1" autoUpdateAnimBg="0"/>
      <p:bldP spid="49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3</a:t>
            </a:r>
            <a:r>
              <a:rPr lang="vi-VN" sz="3600" dirty="0"/>
              <a:t>. </a:t>
            </a:r>
            <a:r>
              <a:rPr lang="en-US" sz="3600" dirty="0"/>
              <a:t>CÂY NHỊ PHÂN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9B6E918D-8000-DF44-9176-2DCCA6116F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/>
              <a:t>3.2. </a:t>
            </a:r>
            <a:r>
              <a:rPr lang="en-US" sz="2600" dirty="0" err="1"/>
              <a:t>Duyệt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</a:t>
            </a:r>
            <a:r>
              <a:rPr lang="en-US" sz="2600" dirty="0" err="1"/>
              <a:t>nhị</a:t>
            </a:r>
            <a:r>
              <a:rPr lang="en-US" sz="2600" dirty="0"/>
              <a:t> </a:t>
            </a:r>
            <a:r>
              <a:rPr lang="en-US" sz="2600" dirty="0" err="1"/>
              <a:t>phân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57</a:t>
            </a:fld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F7C4E-A913-F045-9A88-F925DECEFA85}"/>
              </a:ext>
            </a:extLst>
          </p:cNvPr>
          <p:cNvSpPr txBox="1">
            <a:spLocks noChangeArrowheads="1"/>
          </p:cNvSpPr>
          <p:nvPr/>
        </p:nvSpPr>
        <p:spPr>
          <a:xfrm>
            <a:off x="844364" y="2330468"/>
            <a:ext cx="3340368" cy="34163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vert="horz" lIns="92075" tIns="46038" rIns="92075" bIns="46038" rtlCol="0"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SzPct val="115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buSzPct val="115000"/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SzPct val="115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Thăm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buSzPct val="115000"/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SzPct val="115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53B98-BDD3-3338-9C4E-375467109D6B}"/>
              </a:ext>
            </a:extLst>
          </p:cNvPr>
          <p:cNvSpPr txBox="1"/>
          <p:nvPr/>
        </p:nvSpPr>
        <p:spPr>
          <a:xfrm>
            <a:off x="4448857" y="2330468"/>
            <a:ext cx="6866511" cy="34163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printInorder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treeNode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*tree)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if( tree != NULL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	  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printInorder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(tree-&gt;left);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printf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("%s\n", tree-&gt;word);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printInorder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(tree-&gt;right);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B2753-91FB-AEFE-031C-ADFCF1D78CA0}"/>
              </a:ext>
            </a:extLst>
          </p:cNvPr>
          <p:cNvSpPr txBox="1"/>
          <p:nvPr/>
        </p:nvSpPr>
        <p:spPr>
          <a:xfrm>
            <a:off x="539496" y="1388198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§"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 theo thứ tự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giữa</a:t>
            </a:r>
            <a:endParaRPr lang="vi-V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95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3</a:t>
            </a:r>
            <a:r>
              <a:rPr lang="vi-VN" sz="3600" dirty="0"/>
              <a:t>. </a:t>
            </a:r>
            <a:r>
              <a:rPr lang="en-US" sz="3600" dirty="0"/>
              <a:t>CÂY NHỊ PHÂN</a:t>
            </a:r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3CFB16E0-DADF-2610-A679-260FC43A6C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/>
              <a:t>3.2. </a:t>
            </a:r>
            <a:r>
              <a:rPr lang="en-US" sz="2600" dirty="0" err="1"/>
              <a:t>Duyệt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</a:t>
            </a:r>
            <a:r>
              <a:rPr lang="en-US" sz="2600" dirty="0" err="1"/>
              <a:t>nhị</a:t>
            </a:r>
            <a:r>
              <a:rPr lang="en-US" sz="2600" dirty="0"/>
              <a:t> </a:t>
            </a:r>
            <a:r>
              <a:rPr lang="en-US" sz="2600" dirty="0" err="1"/>
              <a:t>phân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58</a:t>
            </a:fld>
            <a:endParaRPr lang="vi-VN"/>
          </a:p>
        </p:txBody>
      </p:sp>
      <p:sp>
        <p:nvSpPr>
          <p:cNvPr id="3" name="Text Box 24">
            <a:extLst>
              <a:ext uri="{FF2B5EF4-FFF2-40B4-BE49-F238E27FC236}">
                <a16:creationId xmlns:a16="http://schemas.microsoft.com/office/drawing/2014/main" id="{28443381-803A-167D-30CC-4C7EE7163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866761"/>
            <a:ext cx="5943600" cy="52322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1, 7, 9, 4, 6, 3, 2, 10, 5, 11, 8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21615D24-CCBC-9483-DD5C-D6EAE711C9C1}"/>
              </a:ext>
            </a:extLst>
          </p:cNvPr>
          <p:cNvSpPr txBox="1"/>
          <p:nvPr/>
        </p:nvSpPr>
        <p:spPr>
          <a:xfrm>
            <a:off x="539496" y="1388198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§"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 theo thứ tự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giữa</a:t>
            </a:r>
            <a:endParaRPr lang="vi-V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1" name="Oval 3">
            <a:extLst>
              <a:ext uri="{FF2B5EF4-FFF2-40B4-BE49-F238E27FC236}">
                <a16:creationId xmlns:a16="http://schemas.microsoft.com/office/drawing/2014/main" id="{65AFD114-26E3-EA8F-FDD4-CE62DBCDA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7338" y="18475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" name="Oval 4">
            <a:extLst>
              <a:ext uri="{FF2B5EF4-FFF2-40B4-BE49-F238E27FC236}">
                <a16:creationId xmlns:a16="http://schemas.microsoft.com/office/drawing/2014/main" id="{0A032B10-94A1-C147-06B5-410FCD057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338" y="26857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3" name="Oval 5">
            <a:extLst>
              <a:ext uri="{FF2B5EF4-FFF2-40B4-BE49-F238E27FC236}">
                <a16:creationId xmlns:a16="http://schemas.microsoft.com/office/drawing/2014/main" id="{14DA20DC-C083-4D16-AC32-52C44434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538" y="36001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4" name="Oval 6">
            <a:extLst>
              <a:ext uri="{FF2B5EF4-FFF2-40B4-BE49-F238E27FC236}">
                <a16:creationId xmlns:a16="http://schemas.microsoft.com/office/drawing/2014/main" id="{F551DB3C-DC09-42B9-AC58-51DA4C33F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538" y="26857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5" name="Oval 7">
            <a:extLst>
              <a:ext uri="{FF2B5EF4-FFF2-40B4-BE49-F238E27FC236}">
                <a16:creationId xmlns:a16="http://schemas.microsoft.com/office/drawing/2014/main" id="{80A89312-B1EB-1F75-25E7-6A4EBE80E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2938" y="37525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6" name="Oval 8">
            <a:extLst>
              <a:ext uri="{FF2B5EF4-FFF2-40B4-BE49-F238E27FC236}">
                <a16:creationId xmlns:a16="http://schemas.microsoft.com/office/drawing/2014/main" id="{E806616D-C35C-EDCB-D0EE-6EC45A0A2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138" y="36763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7" name="Oval 9">
            <a:extLst>
              <a:ext uri="{FF2B5EF4-FFF2-40B4-BE49-F238E27FC236}">
                <a16:creationId xmlns:a16="http://schemas.microsoft.com/office/drawing/2014/main" id="{B7354B2B-7F62-03A5-1883-F99BF3A22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538" y="36763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8" name="Oval 10">
            <a:extLst>
              <a:ext uri="{FF2B5EF4-FFF2-40B4-BE49-F238E27FC236}">
                <a16:creationId xmlns:a16="http://schemas.microsoft.com/office/drawing/2014/main" id="{657F5DAC-E7EC-A10E-C1D1-66FDA81A1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3338" y="46669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9" name="Oval 11">
            <a:extLst>
              <a:ext uri="{FF2B5EF4-FFF2-40B4-BE49-F238E27FC236}">
                <a16:creationId xmlns:a16="http://schemas.microsoft.com/office/drawing/2014/main" id="{DD28AD91-E284-CBC7-FC21-2ABF5258E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738" y="46669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0" name="Oval 12">
            <a:extLst>
              <a:ext uri="{FF2B5EF4-FFF2-40B4-BE49-F238E27FC236}">
                <a16:creationId xmlns:a16="http://schemas.microsoft.com/office/drawing/2014/main" id="{6ED0154B-6916-21FA-D4E5-B69F11D7C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938" y="46669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1" name="Line 13">
            <a:extLst>
              <a:ext uri="{FF2B5EF4-FFF2-40B4-BE49-F238E27FC236}">
                <a16:creationId xmlns:a16="http://schemas.microsoft.com/office/drawing/2014/main" id="{7C4D5657-E6AB-FDF1-9F45-253606B126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2147" y="2307635"/>
            <a:ext cx="1225191" cy="575545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2" name="Line 14">
            <a:extLst>
              <a:ext uri="{FF2B5EF4-FFF2-40B4-BE49-F238E27FC236}">
                <a16:creationId xmlns:a16="http://schemas.microsoft.com/office/drawing/2014/main" id="{9DF4DEDA-C6C1-A928-0174-D9DE716CE6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3408" y="2263873"/>
            <a:ext cx="1301392" cy="65054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3" name="Line 15">
            <a:extLst>
              <a:ext uri="{FF2B5EF4-FFF2-40B4-BE49-F238E27FC236}">
                <a16:creationId xmlns:a16="http://schemas.microsoft.com/office/drawing/2014/main" id="{95DF8D85-1393-F581-BE9E-4ECE3561D8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5260" y="3257855"/>
            <a:ext cx="535510" cy="473806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4" name="Line 16">
            <a:extLst>
              <a:ext uri="{FF2B5EF4-FFF2-40B4-BE49-F238E27FC236}">
                <a16:creationId xmlns:a16="http://schemas.microsoft.com/office/drawing/2014/main" id="{FFA850E8-16FD-78DB-2756-318A7E125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328828"/>
            <a:ext cx="359616" cy="436316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5" name="Line 17">
            <a:extLst>
              <a:ext uri="{FF2B5EF4-FFF2-40B4-BE49-F238E27FC236}">
                <a16:creationId xmlns:a16="http://schemas.microsoft.com/office/drawing/2014/main" id="{AD789520-5557-6FAE-281E-88496E4534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0322" y="4252935"/>
            <a:ext cx="273477" cy="49991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6" name="Line 18">
            <a:extLst>
              <a:ext uri="{FF2B5EF4-FFF2-40B4-BE49-F238E27FC236}">
                <a16:creationId xmlns:a16="http://schemas.microsoft.com/office/drawing/2014/main" id="{0C37FF5B-0D53-DD03-A397-D14BE5ADE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4192814"/>
            <a:ext cx="380997" cy="53915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7" name="Line 19">
            <a:extLst>
              <a:ext uri="{FF2B5EF4-FFF2-40B4-BE49-F238E27FC236}">
                <a16:creationId xmlns:a16="http://schemas.microsoft.com/office/drawing/2014/main" id="{CE83E825-336A-2CB7-6CA3-45E9B73495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0599" y="4407181"/>
            <a:ext cx="359614" cy="498072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8" name="Line 20">
            <a:extLst>
              <a:ext uri="{FF2B5EF4-FFF2-40B4-BE49-F238E27FC236}">
                <a16:creationId xmlns:a16="http://schemas.microsoft.com/office/drawing/2014/main" id="{D0E51881-1141-2DF4-CAAB-DEAEE9756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5183" y="3267165"/>
            <a:ext cx="426146" cy="57128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9" name="Line 21">
            <a:extLst>
              <a:ext uri="{FF2B5EF4-FFF2-40B4-BE49-F238E27FC236}">
                <a16:creationId xmlns:a16="http://schemas.microsoft.com/office/drawing/2014/main" id="{5F6E4CEA-2AFA-EF29-642E-0619F46D75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53737" y="3295346"/>
            <a:ext cx="410217" cy="46979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0" name="Oval 22">
            <a:extLst>
              <a:ext uri="{FF2B5EF4-FFF2-40B4-BE49-F238E27FC236}">
                <a16:creationId xmlns:a16="http://schemas.microsoft.com/office/drawing/2014/main" id="{09DBE18C-3587-B4EB-BA37-C94DB8B25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38" y="48193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AU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1" name="Line 23">
            <a:extLst>
              <a:ext uri="{FF2B5EF4-FFF2-40B4-BE49-F238E27FC236}">
                <a16:creationId xmlns:a16="http://schemas.microsoft.com/office/drawing/2014/main" id="{44A666F0-4CDA-D4A4-1A7F-ABBB51D961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03321" y="4295652"/>
            <a:ext cx="328293" cy="436316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2" name="Oval 25">
            <a:extLst>
              <a:ext uri="{FF2B5EF4-FFF2-40B4-BE49-F238E27FC236}">
                <a16:creationId xmlns:a16="http://schemas.microsoft.com/office/drawing/2014/main" id="{0A06D61A-1AC9-7F45-A34E-E7200796D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47" y="182947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133" name="Oval 26">
            <a:extLst>
              <a:ext uri="{FF2B5EF4-FFF2-40B4-BE49-F238E27FC236}">
                <a16:creationId xmlns:a16="http://schemas.microsoft.com/office/drawing/2014/main" id="{9FC0E2F2-2E1D-D5C6-2200-F4BE0794E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184" y="2691841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134" name="Oval 27">
            <a:extLst>
              <a:ext uri="{FF2B5EF4-FFF2-40B4-BE49-F238E27FC236}">
                <a16:creationId xmlns:a16="http://schemas.microsoft.com/office/drawing/2014/main" id="{26B9CC49-05BB-157F-14AF-C8142569D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384" y="3606241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135" name="Oval 28">
            <a:extLst>
              <a:ext uri="{FF2B5EF4-FFF2-40B4-BE49-F238E27FC236}">
                <a16:creationId xmlns:a16="http://schemas.microsoft.com/office/drawing/2014/main" id="{CFB09886-B701-3BD9-0CC4-AA1292ED7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9784" y="4673041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136" name="Oval 29">
            <a:extLst>
              <a:ext uri="{FF2B5EF4-FFF2-40B4-BE49-F238E27FC236}">
                <a16:creationId xmlns:a16="http://schemas.microsoft.com/office/drawing/2014/main" id="{66BD157F-8C50-73D3-2D3B-F3D07495F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6584" y="4673041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137" name="Oval 30">
            <a:extLst>
              <a:ext uri="{FF2B5EF4-FFF2-40B4-BE49-F238E27FC236}">
                <a16:creationId xmlns:a16="http://schemas.microsoft.com/office/drawing/2014/main" id="{5EA2DBD9-3624-A04F-C129-4445499B0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490" y="3673297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138" name="Oval 31">
            <a:extLst>
              <a:ext uri="{FF2B5EF4-FFF2-40B4-BE49-F238E27FC236}">
                <a16:creationId xmlns:a16="http://schemas.microsoft.com/office/drawing/2014/main" id="{8D7EA7A0-C857-99AE-BCFF-5D4500F89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184" y="4673041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139" name="Oval 32">
            <a:extLst>
              <a:ext uri="{FF2B5EF4-FFF2-40B4-BE49-F238E27FC236}">
                <a16:creationId xmlns:a16="http://schemas.microsoft.com/office/drawing/2014/main" id="{112AC203-C542-180D-CBE4-1D1112A9A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4634" y="2691841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140" name="Oval 33">
            <a:extLst>
              <a:ext uri="{FF2B5EF4-FFF2-40B4-BE49-F238E27FC236}">
                <a16:creationId xmlns:a16="http://schemas.microsoft.com/office/drawing/2014/main" id="{F21A3CD2-FF0D-4F0D-2678-4F471B0C2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840" y="3682441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sp>
        <p:nvSpPr>
          <p:cNvPr id="141" name="Oval 34">
            <a:extLst>
              <a:ext uri="{FF2B5EF4-FFF2-40B4-BE49-F238E27FC236}">
                <a16:creationId xmlns:a16="http://schemas.microsoft.com/office/drawing/2014/main" id="{0D78A37A-1299-023C-B043-84C90CE2C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9778" y="3748184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142" name="Oval 35">
            <a:extLst>
              <a:ext uri="{FF2B5EF4-FFF2-40B4-BE49-F238E27FC236}">
                <a16:creationId xmlns:a16="http://schemas.microsoft.com/office/drawing/2014/main" id="{0A6E0A2C-9F14-D87D-F891-1CE0537C9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378" y="4816297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93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 autoUpdateAnimBg="0"/>
      <p:bldP spid="133" grpId="0" animBg="1" autoUpdateAnimBg="0"/>
      <p:bldP spid="134" grpId="0" animBg="1" autoUpdateAnimBg="0"/>
      <p:bldP spid="135" grpId="0" animBg="1" autoUpdateAnimBg="0"/>
      <p:bldP spid="136" grpId="0" animBg="1" autoUpdateAnimBg="0"/>
      <p:bldP spid="137" grpId="0" animBg="1" autoUpdateAnimBg="0"/>
      <p:bldP spid="138" grpId="0" animBg="1" autoUpdateAnimBg="0"/>
      <p:bldP spid="139" grpId="0" animBg="1" autoUpdateAnimBg="0"/>
      <p:bldP spid="140" grpId="0" animBg="1" autoUpdateAnimBg="0"/>
      <p:bldP spid="141" grpId="0" animBg="1" autoUpdateAnimBg="0"/>
      <p:bldP spid="142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3</a:t>
            </a:r>
            <a:r>
              <a:rPr lang="vi-VN" sz="3600" dirty="0"/>
              <a:t>. </a:t>
            </a:r>
            <a:r>
              <a:rPr lang="en-US" sz="3600" dirty="0"/>
              <a:t>CÂY NHỊ PHÂN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3309D-0448-2884-7D0D-61045CC28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dirty="0"/>
              <a:t>3.2.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59</a:t>
            </a:fld>
            <a:endParaRPr lang="vi-V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92220F9-7C4D-4C2D-5688-3C649142FC24}"/>
              </a:ext>
            </a:extLst>
          </p:cNvPr>
          <p:cNvSpPr txBox="1">
            <a:spLocks noChangeArrowheads="1"/>
          </p:cNvSpPr>
          <p:nvPr/>
        </p:nvSpPr>
        <p:spPr>
          <a:xfrm>
            <a:off x="403293" y="2558900"/>
            <a:ext cx="4318598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2075" tIns="46038" rIns="92075" bIns="46038" rtlCol="0"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trái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Thăm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phải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F8154-29F7-0D3D-6B5B-BC3A1938EC96}"/>
              </a:ext>
            </a:extLst>
          </p:cNvPr>
          <p:cNvSpPr txBox="1"/>
          <p:nvPr/>
        </p:nvSpPr>
        <p:spPr>
          <a:xfrm>
            <a:off x="5223753" y="2558900"/>
            <a:ext cx="6320546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printPostorder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treeNode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*tree)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if( tree != NULL 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printPostorder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(tree-&gt;left);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printPostorder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(tree-&gt;right);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printf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("%s\n", tree-&gt;word);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AB143A-80A7-E0E0-4CEF-8E01E0F028D1}"/>
              </a:ext>
            </a:extLst>
          </p:cNvPr>
          <p:cNvSpPr txBox="1"/>
          <p:nvPr/>
        </p:nvSpPr>
        <p:spPr>
          <a:xfrm>
            <a:off x="306759" y="1388198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3.2.3. </a:t>
            </a:r>
            <a:r>
              <a:rPr lang="vi-VN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 theo thứ tự </a:t>
            </a:r>
            <a:r>
              <a:rPr lang="en-US" sz="2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endParaRPr lang="vi-VN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50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1.1. Định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6</a:t>
            </a:fld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91935" y="1369259"/>
            <a:ext cx="109579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3050" algn="just">
              <a:buFont typeface="Wingdings" panose="05000000000000000000" pitchFamily="2" charset="2"/>
              <a:buChar char="§"/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bao gồm các nút, có một nút đặc biệt được gọi là gốc (root) và các cạnh nối các nút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426BDFD1-487D-7329-2719-752B4FECB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656" y="2169224"/>
            <a:ext cx="6534054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 </a:t>
            </a:r>
            <a:r>
              <a:rPr lang="en-US" sz="2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nghĩa</a:t>
            </a: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sz="22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i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Bước</a:t>
            </a:r>
            <a:r>
              <a:rPr lang="en-US" sz="2200" i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 sz="2200" i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sở</a:t>
            </a:r>
            <a:r>
              <a:rPr lang="en-US" sz="2200" i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US" sz="22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gọi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gốc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của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endParaRPr lang="en-US" sz="2200" i="1" dirty="0">
              <a:solidFill>
                <a:srgbClr val="00006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i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Bước</a:t>
            </a:r>
            <a:r>
              <a:rPr lang="en-US" sz="2200" i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đệ</a:t>
            </a:r>
            <a:r>
              <a:rPr lang="en-US" sz="2200" i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qui: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</a:t>
            </a:r>
            <a:r>
              <a:rPr lang="en-US" sz="2200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,T</a:t>
            </a:r>
            <a:r>
              <a:rPr lang="en-US" sz="2200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,...,T</a:t>
            </a:r>
            <a:r>
              <a:rPr lang="en-US" sz="2200" i="1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gốc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</a:t>
            </a:r>
            <a:r>
              <a:rPr lang="en-US" sz="2200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,r</a:t>
            </a:r>
            <a:r>
              <a:rPr lang="en-US" sz="2200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,...,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sz="2200" i="1" baseline="-25000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endParaRPr lang="en-US" sz="2200" i="1" dirty="0">
              <a:solidFill>
                <a:srgbClr val="00006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Xây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dựng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mới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làm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cha của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</a:t>
            </a:r>
            <a:r>
              <a:rPr lang="en-US" sz="2200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,r</a:t>
            </a:r>
            <a:r>
              <a:rPr lang="en-US" sz="2200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,...,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sz="2200" i="1" baseline="-25000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endParaRPr lang="en-US" sz="2200" i="1" dirty="0">
              <a:solidFill>
                <a:srgbClr val="00006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gốc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</a:t>
            </a:r>
            <a:r>
              <a:rPr lang="en-US" sz="2200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2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</a:t>
            </a:r>
            <a:r>
              <a:rPr lang="en-US" sz="2200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. . . , T</a:t>
            </a:r>
            <a:r>
              <a:rPr lang="en-US" sz="2200" i="1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của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gốc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r.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</a:t>
            </a:r>
            <a:r>
              <a:rPr lang="en-US" sz="2200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r</a:t>
            </a:r>
            <a:r>
              <a:rPr lang="en-US" sz="2200" baseline="-25000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. . . ,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sz="2200" i="1" baseline="-25000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gọi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 của </a:t>
            </a:r>
            <a:r>
              <a:rPr lang="en-US" sz="2200" i="1" dirty="0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200" i="1" dirty="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A5218E-ACE5-128D-9CA9-77499F83F54A}"/>
              </a:ext>
            </a:extLst>
          </p:cNvPr>
          <p:cNvGrpSpPr/>
          <p:nvPr/>
        </p:nvGrpSpPr>
        <p:grpSpPr>
          <a:xfrm>
            <a:off x="7591431" y="2604939"/>
            <a:ext cx="4240621" cy="2439851"/>
            <a:chOff x="2209800" y="1871246"/>
            <a:chExt cx="4419600" cy="262455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338957-E64E-F198-1305-71C3512EB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865" y="2880360"/>
              <a:ext cx="393290" cy="414528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333399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C4BE04-AE5D-6C64-C18C-0DD76B20DC9B}"/>
                </a:ext>
              </a:extLst>
            </p:cNvPr>
            <p:cNvGrpSpPr/>
            <p:nvPr/>
          </p:nvGrpSpPr>
          <p:grpSpPr>
            <a:xfrm>
              <a:off x="4191000" y="1871246"/>
              <a:ext cx="432619" cy="430399"/>
              <a:chOff x="5968181" y="2328446"/>
              <a:chExt cx="432619" cy="430399"/>
            </a:xfrm>
            <a:solidFill>
              <a:srgbClr val="FF0000"/>
            </a:solidFill>
          </p:grpSpPr>
          <p:sp>
            <p:nvSpPr>
              <p:cNvPr id="32" name="Oval 3">
                <a:extLst>
                  <a:ext uri="{FF2B5EF4-FFF2-40B4-BE49-F238E27FC236}">
                    <a16:creationId xmlns:a16="http://schemas.microsoft.com/office/drawing/2014/main" id="{943F8776-6C24-2EAB-8112-1D77003BF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8181" y="2328672"/>
                <a:ext cx="393290" cy="414528"/>
              </a:xfrm>
              <a:prstGeom prst="ellipse">
                <a:avLst/>
              </a:prstGeom>
              <a:grpFill/>
              <a:ln w="254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39314A-5E70-FC79-C88B-2B8ADC62C183}"/>
                  </a:ext>
                </a:extLst>
              </p:cNvPr>
              <p:cNvSpPr txBox="1"/>
              <p:nvPr/>
            </p:nvSpPr>
            <p:spPr>
              <a:xfrm>
                <a:off x="6019800" y="2328446"/>
                <a:ext cx="381000" cy="430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>
                    <a:solidFill>
                      <a:srgbClr val="FFFF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</a:t>
                </a:r>
                <a:endParaRPr lang="en-US" sz="1050" b="1" i="1">
                  <a:solidFill>
                    <a:srgbClr val="FFFF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A21D7A-2746-DABF-5B6C-7A5CCD4046A0}"/>
                </a:ext>
              </a:extLst>
            </p:cNvPr>
            <p:cNvSpPr txBox="1"/>
            <p:nvPr/>
          </p:nvSpPr>
          <p:spPr>
            <a:xfrm>
              <a:off x="2743200" y="2895600"/>
              <a:ext cx="380999" cy="397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i="1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</a:t>
              </a:r>
              <a:r>
                <a:rPr lang="en-US" sz="1800" b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endParaRPr lang="en-US" sz="1100" b="1" baseline="-2500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F833605-93E0-9BBE-629B-0D28E4FDF1F6}"/>
                </a:ext>
              </a:extLst>
            </p:cNvPr>
            <p:cNvGrpSpPr/>
            <p:nvPr/>
          </p:nvGrpSpPr>
          <p:grpSpPr>
            <a:xfrm>
              <a:off x="5867400" y="2862072"/>
              <a:ext cx="393290" cy="414528"/>
              <a:chOff x="7683910" y="2743200"/>
              <a:chExt cx="393290" cy="414528"/>
            </a:xfrm>
          </p:grpSpPr>
          <p:sp>
            <p:nvSpPr>
              <p:cNvPr id="30" name="Oval 9">
                <a:extLst>
                  <a:ext uri="{FF2B5EF4-FFF2-40B4-BE49-F238E27FC236}">
                    <a16:creationId xmlns:a16="http://schemas.microsoft.com/office/drawing/2014/main" id="{017C646D-47AD-EAD3-6220-99BB7FEDCF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3910" y="2743200"/>
                <a:ext cx="393290" cy="414528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E151DE-F082-0835-5A0F-0B6B9DF2E31F}"/>
                  </a:ext>
                </a:extLst>
              </p:cNvPr>
              <p:cNvSpPr txBox="1"/>
              <p:nvPr/>
            </p:nvSpPr>
            <p:spPr>
              <a:xfrm>
                <a:off x="7696200" y="2743200"/>
                <a:ext cx="381000" cy="397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i="1" err="1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</a:t>
                </a:r>
                <a:r>
                  <a:rPr lang="en-US" sz="1800" b="1" i="1" baseline="-25000" err="1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</a:t>
                </a:r>
                <a:endParaRPr lang="en-US" sz="1100" b="1" i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1A2072-4EA8-EC6B-D944-D9FD6EA5C0ED}"/>
                </a:ext>
              </a:extLst>
            </p:cNvPr>
            <p:cNvGrpSpPr/>
            <p:nvPr/>
          </p:nvGrpSpPr>
          <p:grpSpPr>
            <a:xfrm>
              <a:off x="4191000" y="2831068"/>
              <a:ext cx="393290" cy="445532"/>
              <a:chOff x="7683910" y="2712196"/>
              <a:chExt cx="393290" cy="445532"/>
            </a:xfrm>
          </p:grpSpPr>
          <p:sp>
            <p:nvSpPr>
              <p:cNvPr id="28" name="Oval 9">
                <a:extLst>
                  <a:ext uri="{FF2B5EF4-FFF2-40B4-BE49-F238E27FC236}">
                    <a16:creationId xmlns:a16="http://schemas.microsoft.com/office/drawing/2014/main" id="{154179F2-98DA-2A08-9B7C-049CB816F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3910" y="2743200"/>
                <a:ext cx="393290" cy="414528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6F07A2F-04D5-47AD-ABEB-7DBE1532B483}"/>
                  </a:ext>
                </a:extLst>
              </p:cNvPr>
              <p:cNvSpPr txBox="1"/>
              <p:nvPr/>
            </p:nvSpPr>
            <p:spPr>
              <a:xfrm>
                <a:off x="7696200" y="2712196"/>
                <a:ext cx="381000" cy="397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i="1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</a:t>
                </a:r>
                <a:r>
                  <a:rPr lang="en-US" sz="1800" b="1" baseline="-25000">
                    <a:solidFill>
                      <a:srgbClr val="0000C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  <a:endParaRPr lang="en-US" sz="1100" b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A8413BE3-1BCC-2CF6-B86D-7EACD072E2CF}"/>
                </a:ext>
              </a:extLst>
            </p:cNvPr>
            <p:cNvSpPr/>
            <p:nvPr/>
          </p:nvSpPr>
          <p:spPr>
            <a:xfrm>
              <a:off x="2514600" y="3276600"/>
              <a:ext cx="914400" cy="1219200"/>
            </a:xfrm>
            <a:prstGeom prst="triangle">
              <a:avLst/>
            </a:prstGeom>
            <a:noFill/>
            <a:ln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E6443B5-3F73-6EE1-20ED-D7DAD55521B4}"/>
                </a:ext>
              </a:extLst>
            </p:cNvPr>
            <p:cNvSpPr/>
            <p:nvPr/>
          </p:nvSpPr>
          <p:spPr>
            <a:xfrm>
              <a:off x="3886200" y="3276600"/>
              <a:ext cx="990600" cy="1219200"/>
            </a:xfrm>
            <a:prstGeom prst="triangle">
              <a:avLst>
                <a:gd name="adj" fmla="val 48788"/>
              </a:avLst>
            </a:prstGeom>
            <a:noFill/>
            <a:ln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EEB379E-C369-2EE2-B9E3-D1A0360FC467}"/>
                </a:ext>
              </a:extLst>
            </p:cNvPr>
            <p:cNvSpPr/>
            <p:nvPr/>
          </p:nvSpPr>
          <p:spPr>
            <a:xfrm>
              <a:off x="5562600" y="3276600"/>
              <a:ext cx="1066800" cy="1219200"/>
            </a:xfrm>
            <a:prstGeom prst="triangle">
              <a:avLst/>
            </a:prstGeom>
            <a:noFill/>
            <a:ln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8D47F7D-EDEB-4015-AEFD-30E4FC610167}"/>
                </a:ext>
              </a:extLst>
            </p:cNvPr>
            <p:cNvSpPr/>
            <p:nvPr/>
          </p:nvSpPr>
          <p:spPr>
            <a:xfrm>
              <a:off x="49530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C78612-E303-FF11-0CBB-342C2597ABAF}"/>
                </a:ext>
              </a:extLst>
            </p:cNvPr>
            <p:cNvSpPr/>
            <p:nvPr/>
          </p:nvSpPr>
          <p:spPr>
            <a:xfrm>
              <a:off x="5212081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 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DF1253-F0EF-A923-3356-B2E2B30AC619}"/>
                </a:ext>
              </a:extLst>
            </p:cNvPr>
            <p:cNvSpPr/>
            <p:nvPr/>
          </p:nvSpPr>
          <p:spPr>
            <a:xfrm>
              <a:off x="5440681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A825F2-CB11-F21B-7427-9BD3A34585B1}"/>
                </a:ext>
              </a:extLst>
            </p:cNvPr>
            <p:cNvSpPr/>
            <p:nvPr/>
          </p:nvSpPr>
          <p:spPr>
            <a:xfrm>
              <a:off x="5029200" y="4221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BCB62CC-8771-95A0-268D-B9A7EC15CBD8}"/>
                </a:ext>
              </a:extLst>
            </p:cNvPr>
            <p:cNvSpPr/>
            <p:nvPr/>
          </p:nvSpPr>
          <p:spPr>
            <a:xfrm>
              <a:off x="5288281" y="4221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 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F2136F-1D1B-42EF-21C4-32665FA90E6D}"/>
                </a:ext>
              </a:extLst>
            </p:cNvPr>
            <p:cNvSpPr/>
            <p:nvPr/>
          </p:nvSpPr>
          <p:spPr>
            <a:xfrm>
              <a:off x="5516881" y="4221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847AC5-4E81-98CC-D6A2-8D3F815049B3}"/>
                </a:ext>
              </a:extLst>
            </p:cNvPr>
            <p:cNvSpPr txBox="1"/>
            <p:nvPr/>
          </p:nvSpPr>
          <p:spPr>
            <a:xfrm>
              <a:off x="2209800" y="3657600"/>
              <a:ext cx="533400" cy="430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  <a:r>
                <a:rPr lang="en-US" sz="2000" b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E6D0A8-04D2-1895-A25C-EBD0461B73E6}"/>
                </a:ext>
              </a:extLst>
            </p:cNvPr>
            <p:cNvSpPr txBox="1"/>
            <p:nvPr/>
          </p:nvSpPr>
          <p:spPr>
            <a:xfrm>
              <a:off x="3581401" y="3653135"/>
              <a:ext cx="533400" cy="430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  <a:r>
                <a:rPr lang="en-US" sz="2000" b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5F717E-1B1B-6DCD-3049-142CEF258BB1}"/>
                </a:ext>
              </a:extLst>
            </p:cNvPr>
            <p:cNvSpPr txBox="1"/>
            <p:nvPr/>
          </p:nvSpPr>
          <p:spPr>
            <a:xfrm>
              <a:off x="5334001" y="3581400"/>
              <a:ext cx="533400" cy="430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  <a:r>
                <a:rPr lang="en-US" sz="2000" b="1" i="1" baseline="-25000">
                  <a:solidFill>
                    <a:srgbClr val="0000CC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3C2302-E0B6-3D17-E7D3-9E6D33581897}"/>
                </a:ext>
              </a:extLst>
            </p:cNvPr>
            <p:cNvCxnSpPr>
              <a:stCxn id="32" idx="6"/>
              <a:endCxn id="31" idx="0"/>
            </p:cNvCxnSpPr>
            <p:nvPr/>
          </p:nvCxnSpPr>
          <p:spPr>
            <a:xfrm>
              <a:off x="4584290" y="2078736"/>
              <a:ext cx="1485900" cy="783336"/>
            </a:xfrm>
            <a:prstGeom prst="line">
              <a:avLst/>
            </a:prstGeom>
            <a:ln w="31750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8D9B8F1-769D-F5A2-0AC4-5989AA580F86}"/>
                </a:ext>
              </a:extLst>
            </p:cNvPr>
            <p:cNvCxnSpPr>
              <a:stCxn id="32" idx="2"/>
              <a:endCxn id="7" idx="0"/>
            </p:cNvCxnSpPr>
            <p:nvPr/>
          </p:nvCxnSpPr>
          <p:spPr>
            <a:xfrm rot="10800000" flipV="1">
              <a:off x="2959510" y="2078736"/>
              <a:ext cx="1231490" cy="801624"/>
            </a:xfrm>
            <a:prstGeom prst="line">
              <a:avLst/>
            </a:prstGeom>
            <a:ln w="31750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7E8DFEF-11F4-819F-45A2-D38889664DDA}"/>
                </a:ext>
              </a:extLst>
            </p:cNvPr>
            <p:cNvCxnSpPr>
              <a:stCxn id="32" idx="4"/>
              <a:endCxn id="29" idx="0"/>
            </p:cNvCxnSpPr>
            <p:nvPr/>
          </p:nvCxnSpPr>
          <p:spPr>
            <a:xfrm>
              <a:off x="4387645" y="2286000"/>
              <a:ext cx="6145" cy="545068"/>
            </a:xfrm>
            <a:prstGeom prst="line">
              <a:avLst/>
            </a:prstGeom>
            <a:ln w="31750"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5D8DB28-627A-70B1-0FAD-14ECDE7395E8}"/>
              </a:ext>
            </a:extLst>
          </p:cNvPr>
          <p:cNvSpPr txBox="1"/>
          <p:nvPr/>
        </p:nvSpPr>
        <p:spPr>
          <a:xfrm>
            <a:off x="774656" y="6054120"/>
            <a:ext cx="781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000" b="1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Chú</a:t>
            </a:r>
            <a:r>
              <a:rPr lang="en-US" sz="2000" b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ý:</a:t>
            </a:r>
            <a:r>
              <a:rPr lang="en-US" sz="2000" i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i="1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000" i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i="1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rỗng</a:t>
            </a:r>
            <a:r>
              <a:rPr lang="en-US" sz="2000" i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000" i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null tree</a:t>
            </a:r>
            <a:r>
              <a:rPr lang="en-US" sz="2000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r>
              <a:rPr lang="en-US" sz="2000" i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i="1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000" i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i="1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000" i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i="1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sz="2000" i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i="1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000" i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i="1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000" i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i="1" err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nào</a:t>
            </a:r>
            <a:r>
              <a:rPr lang="en-US" sz="2000" i="1">
                <a:solidFill>
                  <a:srgbClr val="0000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cả </a:t>
            </a:r>
            <a:endParaRPr lang="en-US" sz="2000" b="1" u="sng">
              <a:solidFill>
                <a:srgbClr val="00006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849C71C4-CF01-631E-6192-963992C9944A}"/>
              </a:ext>
            </a:extLst>
          </p:cNvPr>
          <p:cNvSpPr txBox="1"/>
          <p:nvPr/>
        </p:nvSpPr>
        <p:spPr>
          <a:xfrm>
            <a:off x="8219387" y="5200650"/>
            <a:ext cx="2984708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vi-VN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471130-2B1B-C429-1DEF-F312ED09F9AC}"/>
              </a:ext>
            </a:extLst>
          </p:cNvPr>
          <p:cNvSpPr txBox="1"/>
          <p:nvPr/>
        </p:nvSpPr>
        <p:spPr>
          <a:xfrm>
            <a:off x="8745976" y="5622527"/>
            <a:ext cx="197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nghĩa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endParaRPr lang="en-US" sz="1800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789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5">
            <a:extLst>
              <a:ext uri="{FF2B5EF4-FFF2-40B4-BE49-F238E27FC236}">
                <a16:creationId xmlns:a16="http://schemas.microsoft.com/office/drawing/2014/main" id="{83A28829-044C-FBE8-156A-197EC27D2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050" y="1847897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3</a:t>
            </a:r>
            <a:r>
              <a:rPr lang="vi-VN" sz="3600" dirty="0"/>
              <a:t>. </a:t>
            </a:r>
            <a:r>
              <a:rPr lang="en-US" sz="3600" dirty="0"/>
              <a:t>CÂY NHỊ PHÂN</a:t>
            </a:r>
          </a:p>
        </p:txBody>
      </p:sp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E2C95B8A-2745-2601-2642-1E7B6DC4E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b="1" dirty="0"/>
              <a:t>3.2. </a:t>
            </a:r>
            <a:r>
              <a:rPr lang="en-US" sz="2600" dirty="0" err="1"/>
              <a:t>Duyệt</a:t>
            </a:r>
            <a:r>
              <a:rPr lang="en-US" sz="2600" dirty="0"/>
              <a:t> </a:t>
            </a:r>
            <a:r>
              <a:rPr lang="en-US" sz="2600" dirty="0" err="1"/>
              <a:t>cây</a:t>
            </a:r>
            <a:r>
              <a:rPr lang="en-US" sz="2600" dirty="0"/>
              <a:t> </a:t>
            </a:r>
            <a:r>
              <a:rPr lang="en-US" sz="2600" dirty="0" err="1"/>
              <a:t>nhị</a:t>
            </a:r>
            <a:r>
              <a:rPr lang="en-US" sz="2600" dirty="0"/>
              <a:t> </a:t>
            </a:r>
            <a:r>
              <a:rPr lang="en-US" sz="2600" dirty="0" err="1"/>
              <a:t>phân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60</a:t>
            </a:fld>
            <a:endParaRPr lang="vi-VN"/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B12EB0F5-B066-5DBE-4FDC-01D8FD9B3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953128"/>
            <a:ext cx="5943600" cy="52322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1, 9, 7, 6, 3, 4, 10, 11, 8, 5, 2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9A9769-1968-3DA5-B9B4-E9EDB0DCA796}"/>
              </a:ext>
            </a:extLst>
          </p:cNvPr>
          <p:cNvSpPr txBox="1"/>
          <p:nvPr/>
        </p:nvSpPr>
        <p:spPr>
          <a:xfrm>
            <a:off x="539496" y="1388198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buFont typeface="Wingdings" panose="05000000000000000000" pitchFamily="2" charset="2"/>
              <a:buChar char="§"/>
            </a:pPr>
            <a:r>
              <a:rPr lang="vi-VN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Duyệt theo thứ tự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endParaRPr lang="vi-VN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Oval 4">
            <a:extLst>
              <a:ext uri="{FF2B5EF4-FFF2-40B4-BE49-F238E27FC236}">
                <a16:creationId xmlns:a16="http://schemas.microsoft.com/office/drawing/2014/main" id="{87D99067-82FC-EE49-DF70-67B22E8B1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338" y="26857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43" name="Oval 5">
            <a:extLst>
              <a:ext uri="{FF2B5EF4-FFF2-40B4-BE49-F238E27FC236}">
                <a16:creationId xmlns:a16="http://schemas.microsoft.com/office/drawing/2014/main" id="{7DE4E2F0-E02D-8E5B-F1BE-F02A64050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538" y="36001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44" name="Oval 6">
            <a:extLst>
              <a:ext uri="{FF2B5EF4-FFF2-40B4-BE49-F238E27FC236}">
                <a16:creationId xmlns:a16="http://schemas.microsoft.com/office/drawing/2014/main" id="{66568F0C-607C-15F9-1453-125C936A2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538" y="26857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45" name="Oval 7">
            <a:extLst>
              <a:ext uri="{FF2B5EF4-FFF2-40B4-BE49-F238E27FC236}">
                <a16:creationId xmlns:a16="http://schemas.microsoft.com/office/drawing/2014/main" id="{86D9DE82-AE47-9F26-ADBD-BD69AC570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2938" y="37525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46" name="Oval 8">
            <a:extLst>
              <a:ext uri="{FF2B5EF4-FFF2-40B4-BE49-F238E27FC236}">
                <a16:creationId xmlns:a16="http://schemas.microsoft.com/office/drawing/2014/main" id="{C67085D9-C944-774D-E6EC-9440E74B1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138" y="36763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sp>
        <p:nvSpPr>
          <p:cNvPr id="47" name="Oval 9">
            <a:extLst>
              <a:ext uri="{FF2B5EF4-FFF2-40B4-BE49-F238E27FC236}">
                <a16:creationId xmlns:a16="http://schemas.microsoft.com/office/drawing/2014/main" id="{B54EC437-B7D9-C2EB-D75F-5C3F1555B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538" y="36763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48" name="Oval 10">
            <a:extLst>
              <a:ext uri="{FF2B5EF4-FFF2-40B4-BE49-F238E27FC236}">
                <a16:creationId xmlns:a16="http://schemas.microsoft.com/office/drawing/2014/main" id="{0B896553-1636-2506-7801-888765C20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3338" y="46669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49" name="Oval 11">
            <a:extLst>
              <a:ext uri="{FF2B5EF4-FFF2-40B4-BE49-F238E27FC236}">
                <a16:creationId xmlns:a16="http://schemas.microsoft.com/office/drawing/2014/main" id="{F766AD2A-C6B1-AA3B-BC89-F3083B37B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738" y="46669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50" name="Oval 12">
            <a:extLst>
              <a:ext uri="{FF2B5EF4-FFF2-40B4-BE49-F238E27FC236}">
                <a16:creationId xmlns:a16="http://schemas.microsoft.com/office/drawing/2014/main" id="{7469CA6C-E7CF-7BB3-188C-141443B1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938" y="46669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51" name="Line 13">
            <a:extLst>
              <a:ext uri="{FF2B5EF4-FFF2-40B4-BE49-F238E27FC236}">
                <a16:creationId xmlns:a16="http://schemas.microsoft.com/office/drawing/2014/main" id="{ED0370DC-6611-F34A-2205-854108C5C2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2147" y="2307635"/>
            <a:ext cx="1225191" cy="575545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Line 14">
            <a:extLst>
              <a:ext uri="{FF2B5EF4-FFF2-40B4-BE49-F238E27FC236}">
                <a16:creationId xmlns:a16="http://schemas.microsoft.com/office/drawing/2014/main" id="{53F47AD3-7239-DCF3-D971-7831D6153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3408" y="2263873"/>
            <a:ext cx="1301392" cy="650549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Line 15">
            <a:extLst>
              <a:ext uri="{FF2B5EF4-FFF2-40B4-BE49-F238E27FC236}">
                <a16:creationId xmlns:a16="http://schemas.microsoft.com/office/drawing/2014/main" id="{30986DD7-6B37-620B-F050-4FE9CD6705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5260" y="3257855"/>
            <a:ext cx="535510" cy="473806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FC4CE0EA-A9C0-2A5B-7B25-07E68FD1DF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328828"/>
            <a:ext cx="359616" cy="436316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5" name="Line 17">
            <a:extLst>
              <a:ext uri="{FF2B5EF4-FFF2-40B4-BE49-F238E27FC236}">
                <a16:creationId xmlns:a16="http://schemas.microsoft.com/office/drawing/2014/main" id="{2AFE3402-8FC7-D6F4-5DB4-FAEE3244D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0322" y="4252935"/>
            <a:ext cx="273477" cy="49991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Line 18">
            <a:extLst>
              <a:ext uri="{FF2B5EF4-FFF2-40B4-BE49-F238E27FC236}">
                <a16:creationId xmlns:a16="http://schemas.microsoft.com/office/drawing/2014/main" id="{DD31F19E-4D83-5588-B2CB-4DF96B2EF0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4192814"/>
            <a:ext cx="380997" cy="53915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Line 19">
            <a:extLst>
              <a:ext uri="{FF2B5EF4-FFF2-40B4-BE49-F238E27FC236}">
                <a16:creationId xmlns:a16="http://schemas.microsoft.com/office/drawing/2014/main" id="{723C1791-FADE-2DFE-5B4D-1069327E06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0599" y="4407181"/>
            <a:ext cx="359614" cy="498072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Line 20">
            <a:extLst>
              <a:ext uri="{FF2B5EF4-FFF2-40B4-BE49-F238E27FC236}">
                <a16:creationId xmlns:a16="http://schemas.microsoft.com/office/drawing/2014/main" id="{8AE49D05-1D78-063D-8D5F-908F20F402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5183" y="3267165"/>
            <a:ext cx="426146" cy="57128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Line 21">
            <a:extLst>
              <a:ext uri="{FF2B5EF4-FFF2-40B4-BE49-F238E27FC236}">
                <a16:creationId xmlns:a16="http://schemas.microsoft.com/office/drawing/2014/main" id="{653E2BBD-DC7E-F6DA-D8C6-4BFDF6D1E3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53737" y="3295346"/>
            <a:ext cx="410217" cy="46979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Oval 22">
            <a:extLst>
              <a:ext uri="{FF2B5EF4-FFF2-40B4-BE49-F238E27FC236}">
                <a16:creationId xmlns:a16="http://schemas.microsoft.com/office/drawing/2014/main" id="{C05C26F5-3101-FF92-C06B-4C535BC9F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38" y="4819345"/>
            <a:ext cx="752061" cy="7308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  <p:sp>
        <p:nvSpPr>
          <p:cNvPr id="61" name="Line 23">
            <a:extLst>
              <a:ext uri="{FF2B5EF4-FFF2-40B4-BE49-F238E27FC236}">
                <a16:creationId xmlns:a16="http://schemas.microsoft.com/office/drawing/2014/main" id="{CE4A9F5E-CE2B-4E28-029A-568F45468A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03321" y="4295652"/>
            <a:ext cx="328293" cy="436316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 algn="ctr"/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2" name="Oval 25">
            <a:extLst>
              <a:ext uri="{FF2B5EF4-FFF2-40B4-BE49-F238E27FC236}">
                <a16:creationId xmlns:a16="http://schemas.microsoft.com/office/drawing/2014/main" id="{A6BF0788-2318-C3DA-3137-69BB27AE8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7338" y="1847545"/>
            <a:ext cx="752061" cy="730836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63" name="Oval 26">
            <a:extLst>
              <a:ext uri="{FF2B5EF4-FFF2-40B4-BE49-F238E27FC236}">
                <a16:creationId xmlns:a16="http://schemas.microsoft.com/office/drawing/2014/main" id="{81C2C4EE-8C22-48A6-0416-447249BCE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337" y="2692044"/>
            <a:ext cx="752061" cy="730836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B05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64" name="Oval 27">
            <a:extLst>
              <a:ext uri="{FF2B5EF4-FFF2-40B4-BE49-F238E27FC236}">
                <a16:creationId xmlns:a16="http://schemas.microsoft.com/office/drawing/2014/main" id="{5691C0CA-CC94-7A2C-69CF-A5A8199FA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538" y="3600145"/>
            <a:ext cx="752061" cy="730836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65" name="Oval 28">
            <a:extLst>
              <a:ext uri="{FF2B5EF4-FFF2-40B4-BE49-F238E27FC236}">
                <a16:creationId xmlns:a16="http://schemas.microsoft.com/office/drawing/2014/main" id="{5B53B49F-BA75-E0FE-86D0-EDA4A700F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938" y="4666945"/>
            <a:ext cx="752061" cy="730836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66" name="Oval 29">
            <a:extLst>
              <a:ext uri="{FF2B5EF4-FFF2-40B4-BE49-F238E27FC236}">
                <a16:creationId xmlns:a16="http://schemas.microsoft.com/office/drawing/2014/main" id="{0FE1FA74-84D1-1EEC-1281-8C7A6C676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738" y="4666945"/>
            <a:ext cx="752061" cy="730836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67" name="Oval 30">
            <a:extLst>
              <a:ext uri="{FF2B5EF4-FFF2-40B4-BE49-F238E27FC236}">
                <a16:creationId xmlns:a16="http://schemas.microsoft.com/office/drawing/2014/main" id="{6DFF1B42-8778-8B21-307F-EB642ADD9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538" y="3676345"/>
            <a:ext cx="752061" cy="730836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68" name="Oval 31">
            <a:extLst>
              <a:ext uri="{FF2B5EF4-FFF2-40B4-BE49-F238E27FC236}">
                <a16:creationId xmlns:a16="http://schemas.microsoft.com/office/drawing/2014/main" id="{A3F8975E-3C64-9F6B-78C6-3CC2708FD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3338" y="4666945"/>
            <a:ext cx="752061" cy="730836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69" name="Oval 32">
            <a:extLst>
              <a:ext uri="{FF2B5EF4-FFF2-40B4-BE49-F238E27FC236}">
                <a16:creationId xmlns:a16="http://schemas.microsoft.com/office/drawing/2014/main" id="{8F33757C-711E-F972-D5D1-03DB295EF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538" y="2685745"/>
            <a:ext cx="752061" cy="730836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70" name="Oval 33">
            <a:extLst>
              <a:ext uri="{FF2B5EF4-FFF2-40B4-BE49-F238E27FC236}">
                <a16:creationId xmlns:a16="http://schemas.microsoft.com/office/drawing/2014/main" id="{5F8418E8-C40F-6469-FE71-8CB16C571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138" y="3676345"/>
            <a:ext cx="752061" cy="730836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sp>
        <p:nvSpPr>
          <p:cNvPr id="71" name="Oval 34">
            <a:extLst>
              <a:ext uri="{FF2B5EF4-FFF2-40B4-BE49-F238E27FC236}">
                <a16:creationId xmlns:a16="http://schemas.microsoft.com/office/drawing/2014/main" id="{F99FA2CF-F5B1-E33C-D507-B823A8EC7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2938" y="3752545"/>
            <a:ext cx="752061" cy="730836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sz="2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72" name="Oval 35">
            <a:extLst>
              <a:ext uri="{FF2B5EF4-FFF2-40B4-BE49-F238E27FC236}">
                <a16:creationId xmlns:a16="http://schemas.microsoft.com/office/drawing/2014/main" id="{CBFB96B6-7135-C933-A15D-5803F7962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38" y="4819345"/>
            <a:ext cx="752061" cy="730836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2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 autoUpdateAnimBg="0"/>
      <p:bldP spid="63" grpId="0" animBg="1" autoUpdateAnimBg="0"/>
      <p:bldP spid="64" grpId="0" animBg="1" autoUpdateAnimBg="0"/>
      <p:bldP spid="65" grpId="0" animBg="1" autoUpdateAnimBg="0"/>
      <p:bldP spid="66" grpId="0" animBg="1" autoUpdateAnimBg="0"/>
      <p:bldP spid="67" grpId="0" animBg="1" autoUpdateAnimBg="0"/>
      <p:bldP spid="68" grpId="0" animBg="1" autoUpdateAnimBg="0"/>
      <p:bldP spid="69" grpId="0" animBg="1" autoUpdateAnimBg="0"/>
      <p:bldP spid="70" grpId="0" animBg="1" autoUpdateAnimBg="0"/>
      <p:bldP spid="71" grpId="0" animBg="1" autoUpdateAnimBg="0"/>
      <p:bldP spid="72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Chương</a:t>
            </a:r>
            <a:r>
              <a:rPr lang="en-US" dirty="0"/>
              <a:t> 6- </a:t>
            </a:r>
            <a:r>
              <a:rPr lang="en-US" dirty="0" err="1"/>
              <a:t>Cây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6550497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err="1"/>
              <a:t>Bài</a:t>
            </a:r>
            <a:r>
              <a:rPr lang="en-US" sz="2800" b="0" dirty="0"/>
              <a:t> 3. </a:t>
            </a:r>
            <a:r>
              <a:rPr lang="en-US" sz="2800" b="0" dirty="0" err="1"/>
              <a:t>Tính</a:t>
            </a:r>
            <a:r>
              <a:rPr lang="en-US" sz="2800" b="0" dirty="0"/>
              <a:t> </a:t>
            </a:r>
            <a:r>
              <a:rPr lang="en-US" sz="2800" b="0" dirty="0" err="1"/>
              <a:t>chiều</a:t>
            </a:r>
            <a:r>
              <a:rPr lang="en-US" sz="2800" b="0" dirty="0"/>
              <a:t> </a:t>
            </a:r>
            <a:r>
              <a:rPr lang="en-US" sz="2800" b="0" dirty="0" err="1"/>
              <a:t>cao</a:t>
            </a:r>
            <a:r>
              <a:rPr lang="en-US" sz="2800" b="0" dirty="0"/>
              <a:t>, </a:t>
            </a:r>
            <a:r>
              <a:rPr lang="en-US" sz="2800" b="0" dirty="0" err="1"/>
              <a:t>độ</a:t>
            </a:r>
            <a:r>
              <a:rPr lang="en-US" sz="2800" b="0" dirty="0"/>
              <a:t> </a:t>
            </a:r>
            <a:r>
              <a:rPr lang="en-US" sz="2800" b="0" dirty="0" err="1"/>
              <a:t>sâu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một</a:t>
            </a:r>
            <a:r>
              <a:rPr lang="en-US" sz="2800" b="0" dirty="0"/>
              <a:t> </a:t>
            </a:r>
            <a:r>
              <a:rPr lang="en-US" sz="2800" b="0" dirty="0" err="1"/>
              <a:t>nút</a:t>
            </a:r>
            <a:r>
              <a:rPr lang="en-US" sz="2800" b="0" dirty="0"/>
              <a:t> </a:t>
            </a:r>
            <a:r>
              <a:rPr lang="en-US" sz="2800" b="0" dirty="0" err="1"/>
              <a:t>trên</a:t>
            </a:r>
            <a:r>
              <a:rPr lang="en-US" sz="2800" b="0" dirty="0"/>
              <a:t> </a:t>
            </a:r>
            <a:r>
              <a:rPr lang="en-US" sz="2800" b="0" dirty="0" err="1"/>
              <a:t>cây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7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DDB13-C82B-EA37-5D8F-FDB03C2A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>
                <a:cs typeface="Arial" panose="020B0604020202020204" pitchFamily="34" charset="0"/>
              </a:rPr>
              <a:t>MỤC TIÊU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441938"/>
            <a:ext cx="11515725" cy="4529285"/>
          </a:xfrm>
          <a:prstGeom prst="rect">
            <a:avLst/>
          </a:prstGeom>
        </p:spPr>
        <p:txBody>
          <a:bodyPr/>
          <a:lstStyle/>
          <a:p>
            <a:pPr marL="365760" indent="-36576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Hiểu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được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khái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niệm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chiều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cao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độ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sâu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nút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cấu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trúc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liệu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cây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65760" indent="-36576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Cài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đặt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được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thuật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toán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tìm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chiều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cao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độ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sâu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nút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trên</a:t>
            </a: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 panose="020B0604020202020204" pitchFamily="34" charset="0"/>
              </a:rPr>
              <a:t>cây</a:t>
            </a:r>
            <a:endParaRPr lang="en-US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5B4C123-9ED0-4A51-7EAB-BE06DB5836ED}"/>
              </a:ext>
            </a:extLst>
          </p:cNvPr>
          <p:cNvSpPr txBox="1">
            <a:spLocks/>
          </p:cNvSpPr>
          <p:nvPr/>
        </p:nvSpPr>
        <p:spPr>
          <a:xfrm>
            <a:off x="297181" y="904872"/>
            <a:ext cx="7315673" cy="4572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vi-VN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 bài học này, người học có thể:</a:t>
            </a:r>
          </a:p>
        </p:txBody>
      </p:sp>
    </p:spTree>
    <p:extLst>
      <p:ext uri="{BB962C8B-B14F-4D97-AF65-F5344CB8AC3E}">
        <p14:creationId xmlns:p14="http://schemas.microsoft.com/office/powerpoint/2010/main" val="40040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40218E-48FD-4F9D-A520-6BCE9CAE42A4}"/>
              </a:ext>
            </a:extLst>
          </p:cNvPr>
          <p:cNvSpPr/>
          <p:nvPr/>
        </p:nvSpPr>
        <p:spPr>
          <a:xfrm>
            <a:off x="0" y="1141175"/>
            <a:ext cx="12187575" cy="194376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ED71A7-1CB4-BBE1-5B11-5135A051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 dirty="0"/>
              <a:t>NỘI DUNG TIẾP THEO</a:t>
            </a:r>
            <a:endParaRPr lang="vi-VN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00E1E9-8965-C82C-24AA-9F280F05BE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A75D4-3801-3083-7E80-A0BE9750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63</a:t>
            </a:fld>
            <a:endParaRPr lang="vi-VN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1AD985EC-8830-54CF-4799-1E90EF19E347}"/>
              </a:ext>
            </a:extLst>
          </p:cNvPr>
          <p:cNvSpPr txBox="1">
            <a:spLocks/>
          </p:cNvSpPr>
          <p:nvPr/>
        </p:nvSpPr>
        <p:spPr>
          <a:xfrm>
            <a:off x="412020" y="3164413"/>
            <a:ext cx="10515600" cy="1492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endParaRPr lang="en-US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AFD92F9-41DD-8DCF-ADBA-7E84BE863984}"/>
              </a:ext>
            </a:extLst>
          </p:cNvPr>
          <p:cNvSpPr txBox="1">
            <a:spLocks/>
          </p:cNvSpPr>
          <p:nvPr/>
        </p:nvSpPr>
        <p:spPr>
          <a:xfrm>
            <a:off x="412020" y="1165228"/>
            <a:ext cx="10515600" cy="633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30000"/>
              </a:lnSpc>
              <a:buAutoNum type="arabicPeriod"/>
            </a:pP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nghĩa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1.1.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nghĩa</a:t>
            </a: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1.2.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</a:t>
            </a: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18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1. </a:t>
            </a:r>
            <a:r>
              <a:rPr lang="en-US" sz="3600" dirty="0">
                <a:cs typeface="Arial" panose="020B0604020202020204" pitchFamily="34" charset="0"/>
              </a:rPr>
              <a:t>ĐỊNH NGHĨA CHIỀU CAO VÀ ĐỘ SÂU CỦA NÚT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>
                <a:cs typeface="Arial" panose="020B0604020202020204" pitchFamily="34" charset="0"/>
              </a:rPr>
              <a:t>1.1. </a:t>
            </a:r>
            <a:r>
              <a:rPr lang="en-US" sz="2600" dirty="0" err="1">
                <a:cs typeface="Arial" panose="020B0604020202020204" pitchFamily="34" charset="0"/>
              </a:rPr>
              <a:t>Định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nghĩa</a:t>
            </a:r>
            <a:endParaRPr lang="en-US" sz="2600" dirty="0">
              <a:cs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64</a:t>
            </a:fld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A673E-AFD2-90F9-84C1-23817593C23D}"/>
              </a:ext>
            </a:extLst>
          </p:cNvPr>
          <p:cNvSpPr txBox="1"/>
          <p:nvPr/>
        </p:nvSpPr>
        <p:spPr>
          <a:xfrm>
            <a:off x="515052" y="1535424"/>
            <a:ext cx="10515600" cy="2947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500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height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đường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đó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lá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cộng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1. </a:t>
            </a:r>
          </a:p>
          <a:p>
            <a:pPr marL="640080" lvl="1" indent="-274320" algn="just">
              <a:lnSpc>
                <a:spcPct val="150000"/>
              </a:lnSpc>
              <a:spcAft>
                <a:spcPts val="600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height of a tree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gốc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74320" indent="-274320" algn="just">
              <a:lnSpc>
                <a:spcPct val="150000"/>
              </a:lnSpc>
              <a:buSzPct val="90000"/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mức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depth/level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cộng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đường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gốc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nó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86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CHIỀU CAO VÀ ĐỘ SÂU CỦA NÚT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061DAA-C541-CAAB-5D38-FF5B1AEEAB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1.2. </a:t>
            </a:r>
            <a:r>
              <a:rPr lang="en-US" sz="2600" dirty="0" err="1"/>
              <a:t>Ví</a:t>
            </a:r>
            <a:r>
              <a:rPr lang="en-US" sz="2600" dirty="0"/>
              <a:t> </a:t>
            </a:r>
            <a:r>
              <a:rPr lang="en-US" sz="2600" dirty="0" err="1"/>
              <a:t>dụ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65</a:t>
            </a:fld>
            <a:endParaRPr lang="vi-VN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EF920C8E-BDD9-F2F3-D400-1A66FFC6A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860" y="2708639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25E336-929E-3482-2F1D-EA4C87E63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86" y="3640069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6DF4BB0B-C3A7-087A-DBC8-7411AA9A3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860" y="3685745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E3F41A2B-03B3-33E3-92B2-5D27561FE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5566" y="3747688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600B9229-C92E-C1B3-81B0-FEF08F6CA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566" y="4850252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3BFB901E-F48D-8DC4-A81A-B3A756C88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279" y="4841487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AF5DD121-9DBF-3BE5-B458-10DE69DC8A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15371" y="2998066"/>
            <a:ext cx="2058988" cy="788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14431FEB-F428-6A6A-BE43-FFD6956B05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0460" y="316663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581472DD-926F-F69F-BA65-C8F82986A5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08766" y="4077984"/>
            <a:ext cx="1399349" cy="8920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91625A7E-A92F-B30A-D059-C66C741635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3022" y="4071567"/>
            <a:ext cx="1484956" cy="8756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488085B6-E244-5C5C-ACCB-7E75FCBC6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7116" y="3014232"/>
            <a:ext cx="2621267" cy="788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38061CBC-4FC6-954B-5C34-5B8BD6CD1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54" y="2737184"/>
            <a:ext cx="4048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731E06A2-4A54-845E-198B-26A16B6E2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3460" y="3671458"/>
            <a:ext cx="4048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72E852BB-B51C-3A6E-F853-7560A0639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54" y="3714290"/>
            <a:ext cx="4048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6CF5E5E1-CC0C-20B8-6A44-63829E341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1760" y="3776233"/>
            <a:ext cx="4048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05A2966E-2101-3B6D-CF54-7FF8F68A0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877" y="4869873"/>
            <a:ext cx="4048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en-US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25D0F4E6-A571-3C93-4EC5-3328F150A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473" y="4870032"/>
            <a:ext cx="4048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7201641B-0E06-CE07-C77C-A83AFB0BE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503" y="1845706"/>
            <a:ext cx="3658226" cy="40011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en-US" sz="20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alt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0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alt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0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alt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0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alt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3</a:t>
            </a: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10BCD1BC-26A6-69C2-BDAB-BAC8EEDC2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0556" y="5196314"/>
            <a:ext cx="12142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20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altLang="en-US" sz="20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=1</a:t>
            </a:r>
          </a:p>
        </p:txBody>
      </p:sp>
      <p:sp>
        <p:nvSpPr>
          <p:cNvPr id="25" name="Text Box 21">
            <a:extLst>
              <a:ext uri="{FF2B5EF4-FFF2-40B4-BE49-F238E27FC236}">
                <a16:creationId xmlns:a16="http://schemas.microsoft.com/office/drawing/2014/main" id="{51FB29C5-F7B9-35FA-8905-46F6CEC62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648" y="2687850"/>
            <a:ext cx="8899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=1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D5BF1B80-68CC-62DC-F477-B9F0630AF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8159" y="3545713"/>
            <a:ext cx="8899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21E3A786-9F07-7D09-DCD6-EE5ED5C01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06" y="3701451"/>
            <a:ext cx="8899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</a:t>
            </a: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1A09007C-999E-C725-D360-B98C534F7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561" y="4764915"/>
            <a:ext cx="8899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=3</a:t>
            </a:r>
          </a:p>
        </p:txBody>
      </p:sp>
      <p:sp>
        <p:nvSpPr>
          <p:cNvPr id="29" name="Text Box 21">
            <a:extLst>
              <a:ext uri="{FF2B5EF4-FFF2-40B4-BE49-F238E27FC236}">
                <a16:creationId xmlns:a16="http://schemas.microsoft.com/office/drawing/2014/main" id="{907574B3-99BD-CAB0-25FB-6A93A653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963" y="4878797"/>
            <a:ext cx="8899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altLang="en-US" sz="2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=3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EE7E2022-474B-27B3-6635-BE9EE2353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927" y="5096414"/>
            <a:ext cx="12142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20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altLang="en-US" sz="20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=1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3487DB0-E5C3-7BB4-FF24-DD633BD2C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06" y="3980040"/>
            <a:ext cx="12142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20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altLang="en-US" sz="20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=1</a:t>
            </a:r>
          </a:p>
        </p:txBody>
      </p:sp>
      <p:sp>
        <p:nvSpPr>
          <p:cNvPr id="32" name="Text Box 22">
            <a:extLst>
              <a:ext uri="{FF2B5EF4-FFF2-40B4-BE49-F238E27FC236}">
                <a16:creationId xmlns:a16="http://schemas.microsoft.com/office/drawing/2014/main" id="{1F76E587-0B60-E479-7727-20CAC1DA9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97" y="3834277"/>
            <a:ext cx="12142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20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altLang="en-US" sz="20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</a:t>
            </a:r>
          </a:p>
        </p:txBody>
      </p:sp>
      <p:sp>
        <p:nvSpPr>
          <p:cNvPr id="33" name="Text Box 22">
            <a:extLst>
              <a:ext uri="{FF2B5EF4-FFF2-40B4-BE49-F238E27FC236}">
                <a16:creationId xmlns:a16="http://schemas.microsoft.com/office/drawing/2014/main" id="{6E8A39EF-36B8-0CD4-1389-82A9404AA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877" y="2667300"/>
            <a:ext cx="12142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en-US" sz="20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altLang="en-US" sz="20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64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CHIỀU CAO VÀ ĐỘ SÂU CỦA NÚT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1.2. </a:t>
            </a:r>
            <a:r>
              <a:rPr lang="en-US" sz="2600" dirty="0" err="1"/>
              <a:t>Ví</a:t>
            </a:r>
            <a:r>
              <a:rPr lang="en-US" sz="2600" dirty="0"/>
              <a:t> </a:t>
            </a:r>
            <a:r>
              <a:rPr lang="en-US" sz="2600" dirty="0" err="1"/>
              <a:t>dụ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66</a:t>
            </a:fld>
            <a:endParaRPr lang="vi-VN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4C5FB986-3943-A319-3C3F-B689EF7B4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8432" y="2029397"/>
            <a:ext cx="65919" cy="570932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Line 16">
            <a:extLst>
              <a:ext uri="{FF2B5EF4-FFF2-40B4-BE49-F238E27FC236}">
                <a16:creationId xmlns:a16="http://schemas.microsoft.com/office/drawing/2014/main" id="{104360F0-1BA7-AC06-758C-76A791BF66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4779" y="1905000"/>
            <a:ext cx="1599672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Line 17">
            <a:extLst>
              <a:ext uri="{FF2B5EF4-FFF2-40B4-BE49-F238E27FC236}">
                <a16:creationId xmlns:a16="http://schemas.microsoft.com/office/drawing/2014/main" id="{D889CBA6-295F-9C8D-99E5-CE6ADC48ED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2321" y="2023165"/>
            <a:ext cx="2056146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Line 18">
            <a:extLst>
              <a:ext uri="{FF2B5EF4-FFF2-40B4-BE49-F238E27FC236}">
                <a16:creationId xmlns:a16="http://schemas.microsoft.com/office/drawing/2014/main" id="{339B98DD-AD7E-23A4-D50A-AAD4FA2989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1940" y="3108996"/>
            <a:ext cx="277343" cy="557265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Line 19">
            <a:extLst>
              <a:ext uri="{FF2B5EF4-FFF2-40B4-BE49-F238E27FC236}">
                <a16:creationId xmlns:a16="http://schemas.microsoft.com/office/drawing/2014/main" id="{E07CDD2B-6685-26D9-59C6-C848913F2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9086" y="3089372"/>
            <a:ext cx="832028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64AF71E6-719F-AA60-C587-137B1B6C4B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7022" y="4030897"/>
            <a:ext cx="369790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C1D55C2D-04FF-89E0-DDE8-3AEDA5EA83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73747" y="5147356"/>
            <a:ext cx="554685" cy="557265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Line 22">
            <a:extLst>
              <a:ext uri="{FF2B5EF4-FFF2-40B4-BE49-F238E27FC236}">
                <a16:creationId xmlns:a16="http://schemas.microsoft.com/office/drawing/2014/main" id="{74293CEB-A115-DBFB-1A71-FF210A4B5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7790" y="4030897"/>
            <a:ext cx="647132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B401FEDE-17D6-70E1-2371-8CD13A50C4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46102" y="3082370"/>
            <a:ext cx="602364" cy="74495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Line 24">
            <a:extLst>
              <a:ext uri="{FF2B5EF4-FFF2-40B4-BE49-F238E27FC236}">
                <a16:creationId xmlns:a16="http://schemas.microsoft.com/office/drawing/2014/main" id="{EE6DF2CE-6CF8-7A84-684A-FB2862F2DA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1245" y="3124200"/>
            <a:ext cx="739581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Line 25">
            <a:extLst>
              <a:ext uri="{FF2B5EF4-FFF2-40B4-BE49-F238E27FC236}">
                <a16:creationId xmlns:a16="http://schemas.microsoft.com/office/drawing/2014/main" id="{EA03088B-2D57-81D3-6090-81159A9DA2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3197" y="4080557"/>
            <a:ext cx="262064" cy="57726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Oval 3">
            <a:extLst>
              <a:ext uri="{FF2B5EF4-FFF2-40B4-BE49-F238E27FC236}">
                <a16:creationId xmlns:a16="http://schemas.microsoft.com/office/drawing/2014/main" id="{70C09585-98C8-D964-570B-22AFBEAC5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045" y="1524001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45" name="Oval 4">
            <a:extLst>
              <a:ext uri="{FF2B5EF4-FFF2-40B4-BE49-F238E27FC236}">
                <a16:creationId xmlns:a16="http://schemas.microsoft.com/office/drawing/2014/main" id="{076480E4-39B4-7566-A2DE-50E1CE3C7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845" y="2590801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46" name="Oval 5">
            <a:extLst>
              <a:ext uri="{FF2B5EF4-FFF2-40B4-BE49-F238E27FC236}">
                <a16:creationId xmlns:a16="http://schemas.microsoft.com/office/drawing/2014/main" id="{A46C3728-0194-58E6-D5CD-F7D49113E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245" y="2590801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sp>
        <p:nvSpPr>
          <p:cNvPr id="47" name="Oval 6">
            <a:extLst>
              <a:ext uri="{FF2B5EF4-FFF2-40B4-BE49-F238E27FC236}">
                <a16:creationId xmlns:a16="http://schemas.microsoft.com/office/drawing/2014/main" id="{40051F2F-EF9B-C60C-CE4B-680485BD7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6845" y="3579691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48" name="Oval 7">
            <a:extLst>
              <a:ext uri="{FF2B5EF4-FFF2-40B4-BE49-F238E27FC236}">
                <a16:creationId xmlns:a16="http://schemas.microsoft.com/office/drawing/2014/main" id="{B10191D2-8F73-F585-6410-5927ADA03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045" y="2667001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49" name="Oval 8">
            <a:extLst>
              <a:ext uri="{FF2B5EF4-FFF2-40B4-BE49-F238E27FC236}">
                <a16:creationId xmlns:a16="http://schemas.microsoft.com/office/drawing/2014/main" id="{AD1CD39B-EEF9-F321-380E-879715015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845" y="3579691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</a:p>
        </p:txBody>
      </p:sp>
      <p:sp>
        <p:nvSpPr>
          <p:cNvPr id="50" name="Oval 9">
            <a:extLst>
              <a:ext uri="{FF2B5EF4-FFF2-40B4-BE49-F238E27FC236}">
                <a16:creationId xmlns:a16="http://schemas.microsoft.com/office/drawing/2014/main" id="{83D5E102-38F8-D15F-C9B1-3B8AC9C40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3630" y="4593176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51" name="Oval 10">
            <a:extLst>
              <a:ext uri="{FF2B5EF4-FFF2-40B4-BE49-F238E27FC236}">
                <a16:creationId xmlns:a16="http://schemas.microsoft.com/office/drawing/2014/main" id="{D647C6D6-E0BF-5137-3CEC-881041AF6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259" y="461395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52" name="Oval 11">
            <a:extLst>
              <a:ext uri="{FF2B5EF4-FFF2-40B4-BE49-F238E27FC236}">
                <a16:creationId xmlns:a16="http://schemas.microsoft.com/office/drawing/2014/main" id="{60FED5D1-EBFF-B72E-FD82-BE625F4B8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059" y="461395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53" name="Oval 12">
            <a:extLst>
              <a:ext uri="{FF2B5EF4-FFF2-40B4-BE49-F238E27FC236}">
                <a16:creationId xmlns:a16="http://schemas.microsoft.com/office/drawing/2014/main" id="{26AAF3E3-DFCD-3F53-53BF-932929FBF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045" y="3579691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54" name="Oval 13">
            <a:extLst>
              <a:ext uri="{FF2B5EF4-FFF2-40B4-BE49-F238E27FC236}">
                <a16:creationId xmlns:a16="http://schemas.microsoft.com/office/drawing/2014/main" id="{9D2B1C39-5C9A-A988-EB34-439D24709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845" y="3579691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  <p:sp>
        <p:nvSpPr>
          <p:cNvPr id="55" name="Oval 14">
            <a:extLst>
              <a:ext uri="{FF2B5EF4-FFF2-40B4-BE49-F238E27FC236}">
                <a16:creationId xmlns:a16="http://schemas.microsoft.com/office/drawing/2014/main" id="{1F8C1CCB-8586-3ACC-C5CD-4FCCD5E75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259" y="5650940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56" name="Text Box 27">
            <a:extLst>
              <a:ext uri="{FF2B5EF4-FFF2-40B4-BE49-F238E27FC236}">
                <a16:creationId xmlns:a16="http://schemas.microsoft.com/office/drawing/2014/main" id="{60DD5483-6B6A-2638-9545-52D874E3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8365" y="1571562"/>
            <a:ext cx="1941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</a:t>
            </a:r>
            <a:r>
              <a:rPr lang="en-US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5</a:t>
            </a:r>
          </a:p>
        </p:txBody>
      </p:sp>
      <p:sp>
        <p:nvSpPr>
          <p:cNvPr id="57" name="Text Box 28">
            <a:extLst>
              <a:ext uri="{FF2B5EF4-FFF2-40B4-BE49-F238E27FC236}">
                <a16:creationId xmlns:a16="http://schemas.microsoft.com/office/drawing/2014/main" id="{942E9B83-E1B4-DE90-2CBB-4DA6BA044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6641" y="1535113"/>
            <a:ext cx="1416203" cy="369332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 sâu 1</a:t>
            </a:r>
          </a:p>
        </p:txBody>
      </p:sp>
      <p:sp>
        <p:nvSpPr>
          <p:cNvPr id="58" name="Text Box 29">
            <a:extLst>
              <a:ext uri="{FF2B5EF4-FFF2-40B4-BE49-F238E27FC236}">
                <a16:creationId xmlns:a16="http://schemas.microsoft.com/office/drawing/2014/main" id="{91CED82B-0B41-F082-4CAB-C7D5D484D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5789" y="2702764"/>
            <a:ext cx="14162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</a:t>
            </a:r>
          </a:p>
        </p:txBody>
      </p:sp>
      <p:sp>
        <p:nvSpPr>
          <p:cNvPr id="59" name="Text Box 30">
            <a:extLst>
              <a:ext uri="{FF2B5EF4-FFF2-40B4-BE49-F238E27FC236}">
                <a16:creationId xmlns:a16="http://schemas.microsoft.com/office/drawing/2014/main" id="{83024B9A-32EA-7DF7-5EAE-01F3D78AA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5789" y="3697646"/>
            <a:ext cx="14162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</a:t>
            </a:r>
          </a:p>
        </p:txBody>
      </p:sp>
      <p:sp>
        <p:nvSpPr>
          <p:cNvPr id="60" name="Text Box 31">
            <a:extLst>
              <a:ext uri="{FF2B5EF4-FFF2-40B4-BE49-F238E27FC236}">
                <a16:creationId xmlns:a16="http://schemas.microsoft.com/office/drawing/2014/main" id="{A44F74BC-2529-2B32-C378-519FAC820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9914" y="4717537"/>
            <a:ext cx="14162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</a:t>
            </a:r>
          </a:p>
        </p:txBody>
      </p:sp>
      <p:sp>
        <p:nvSpPr>
          <p:cNvPr id="61" name="Text Box 32">
            <a:extLst>
              <a:ext uri="{FF2B5EF4-FFF2-40B4-BE49-F238E27FC236}">
                <a16:creationId xmlns:a16="http://schemas.microsoft.com/office/drawing/2014/main" id="{34D5E8CF-E217-F3B0-9BA0-8C5F9CDE5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4148" y="5819259"/>
            <a:ext cx="19320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65DF03-A289-5FCD-D88B-4240642BE4EE}"/>
              </a:ext>
            </a:extLst>
          </p:cNvPr>
          <p:cNvCxnSpPr>
            <a:cxnSpLocks/>
          </p:cNvCxnSpPr>
          <p:nvPr/>
        </p:nvCxnSpPr>
        <p:spPr>
          <a:xfrm flipV="1">
            <a:off x="1828984" y="1600200"/>
            <a:ext cx="1330" cy="4249146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EA65BD4-C238-4889-BB61-DAFA6CE8794F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9161253" y="1904445"/>
            <a:ext cx="52895" cy="4099480"/>
          </a:xfrm>
          <a:prstGeom prst="straightConnector1">
            <a:avLst/>
          </a:prstGeom>
          <a:ln w="6350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27">
            <a:extLst>
              <a:ext uri="{FF2B5EF4-FFF2-40B4-BE49-F238E27FC236}">
                <a16:creationId xmlns:a16="http://schemas.microsoft.com/office/drawing/2014/main" id="{05BB39EA-FE59-0363-B614-17066D0F0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009" y="2658438"/>
            <a:ext cx="16826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4</a:t>
            </a:r>
          </a:p>
        </p:txBody>
      </p:sp>
      <p:sp>
        <p:nvSpPr>
          <p:cNvPr id="65" name="Text Box 27">
            <a:extLst>
              <a:ext uri="{FF2B5EF4-FFF2-40B4-BE49-F238E27FC236}">
                <a16:creationId xmlns:a16="http://schemas.microsoft.com/office/drawing/2014/main" id="{3173E5F9-4CE0-C8CB-FB65-D374804DF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6628" y="3614794"/>
            <a:ext cx="16826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3</a:t>
            </a:r>
          </a:p>
        </p:txBody>
      </p:sp>
      <p:sp>
        <p:nvSpPr>
          <p:cNvPr id="66" name="Text Box 27">
            <a:extLst>
              <a:ext uri="{FF2B5EF4-FFF2-40B4-BE49-F238E27FC236}">
                <a16:creationId xmlns:a16="http://schemas.microsoft.com/office/drawing/2014/main" id="{B0F4D1B7-23F5-CCC3-7610-5D6DF1EF7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188" y="5854911"/>
            <a:ext cx="1342703" cy="369332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 cao h=1</a:t>
            </a:r>
          </a:p>
        </p:txBody>
      </p:sp>
      <p:sp>
        <p:nvSpPr>
          <p:cNvPr id="67" name="Text Box 27">
            <a:extLst>
              <a:ext uri="{FF2B5EF4-FFF2-40B4-BE49-F238E27FC236}">
                <a16:creationId xmlns:a16="http://schemas.microsoft.com/office/drawing/2014/main" id="{665E6DB0-E1D3-06F0-C15F-209F184A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467" y="4729034"/>
            <a:ext cx="922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 = 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8E78934-693C-012E-007A-B0E74C3CCF24}"/>
              </a:ext>
            </a:extLst>
          </p:cNvPr>
          <p:cNvSpPr txBox="1"/>
          <p:nvPr/>
        </p:nvSpPr>
        <p:spPr>
          <a:xfrm>
            <a:off x="5085375" y="5862935"/>
            <a:ext cx="360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594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 animBg="1"/>
      <p:bldP spid="58" grpId="0"/>
      <p:bldP spid="59" grpId="0"/>
      <p:bldP spid="60" grpId="0"/>
      <p:bldP spid="61" grpId="0"/>
      <p:bldP spid="64" grpId="0"/>
      <p:bldP spid="65" grpId="0"/>
      <p:bldP spid="66" grpId="0" animBg="1"/>
      <p:bldP spid="6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40218E-48FD-4F9D-A520-6BCE9CAE42A4}"/>
              </a:ext>
            </a:extLst>
          </p:cNvPr>
          <p:cNvSpPr/>
          <p:nvPr/>
        </p:nvSpPr>
        <p:spPr>
          <a:xfrm>
            <a:off x="4425" y="1873228"/>
            <a:ext cx="12187575" cy="203692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ED71A7-1CB4-BBE1-5B11-5135A051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 dirty="0"/>
              <a:t>NỘI DUNG TIẾP THEO</a:t>
            </a:r>
            <a:endParaRPr lang="vi-VN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9B95F4-E817-C090-ED8E-5A070BD45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A75D4-3801-3083-7E80-A0BE9750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67</a:t>
            </a:fld>
            <a:endParaRPr lang="vi-VN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1AD985EC-8830-54CF-4799-1E90EF19E347}"/>
              </a:ext>
            </a:extLst>
          </p:cNvPr>
          <p:cNvSpPr txBox="1">
            <a:spLocks/>
          </p:cNvSpPr>
          <p:nvPr/>
        </p:nvSpPr>
        <p:spPr>
          <a:xfrm>
            <a:off x="412020" y="1971247"/>
            <a:ext cx="10515600" cy="633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toán tìm chiều </a:t>
            </a:r>
            <a:r>
              <a:rPr lang="en-US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sâu</a:t>
            </a:r>
          </a:p>
          <a:p>
            <a:r>
              <a:rPr lang="en-US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2.1 Tìm </a:t>
            </a:r>
            <a:r>
              <a:rPr lang="en-US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của một </a:t>
            </a:r>
            <a:r>
              <a:rPr lang="en-US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endParaRPr lang="en-US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2.2 Tìm </a:t>
            </a:r>
            <a:r>
              <a:rPr lang="en-US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sâu của một </a:t>
            </a:r>
            <a:r>
              <a:rPr lang="en-US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endParaRPr lang="en-US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AFD92F9-41DD-8DCF-ADBA-7E84BE863984}"/>
              </a:ext>
            </a:extLst>
          </p:cNvPr>
          <p:cNvSpPr txBox="1">
            <a:spLocks/>
          </p:cNvSpPr>
          <p:nvPr/>
        </p:nvSpPr>
        <p:spPr>
          <a:xfrm>
            <a:off x="412020" y="1285296"/>
            <a:ext cx="10515600" cy="633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defTabSz="914354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</a:t>
            </a:r>
            <a:r>
              <a:rPr lang="en-US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nghĩa</a:t>
            </a:r>
            <a:r>
              <a:rPr lang="en-US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US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dirty="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endParaRPr lang="en-US" dirty="0">
              <a:solidFill>
                <a:srgbClr val="7F7F7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5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2. THUẬT TOÁN TÌM CHIỀU CAO VÀ ĐỘ SÂU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274320">
              <a:buFont typeface="Wingdings" panose="05000000000000000000" pitchFamily="2" charset="2"/>
              <a:buChar char="§"/>
            </a:pPr>
            <a:r>
              <a:rPr lang="en-US" sz="2600" dirty="0">
                <a:cs typeface="Arial" panose="020B0604020202020204" pitchFamily="34" charset="0"/>
              </a:rPr>
              <a:t>Cấu </a:t>
            </a:r>
            <a:r>
              <a:rPr lang="en-US" sz="2600" dirty="0" err="1">
                <a:cs typeface="Arial" panose="020B0604020202020204" pitchFamily="34" charset="0"/>
              </a:rPr>
              <a:t>trúc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dữ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liệu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biểu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diễn</a:t>
            </a:r>
            <a:r>
              <a:rPr lang="en-US" sz="2600" dirty="0">
                <a:cs typeface="Arial" panose="020B0604020202020204" pitchFamily="34" charset="0"/>
              </a:rPr>
              <a:t> </a:t>
            </a:r>
            <a:r>
              <a:rPr lang="en-US" sz="2600" dirty="0" err="1">
                <a:cs typeface="Arial" panose="020B0604020202020204" pitchFamily="34" charset="0"/>
              </a:rPr>
              <a:t>cây</a:t>
            </a:r>
            <a:endParaRPr lang="en-US" sz="2600" dirty="0">
              <a:cs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68</a:t>
            </a:fld>
            <a:endParaRPr lang="vi-V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AC43A0-3105-E8EE-2871-072A601C963A}"/>
              </a:ext>
            </a:extLst>
          </p:cNvPr>
          <p:cNvSpPr txBox="1">
            <a:spLocks/>
          </p:cNvSpPr>
          <p:nvPr/>
        </p:nvSpPr>
        <p:spPr>
          <a:xfrm>
            <a:off x="1252740" y="1948405"/>
            <a:ext cx="9686521" cy="3373608"/>
          </a:xfrm>
          <a:prstGeom prst="rect">
            <a:avLst/>
          </a:prstGeom>
          <a:ln w="19050">
            <a:solidFill>
              <a:srgbClr val="002060"/>
            </a:solidFill>
          </a:ln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2200" b="1" dirty="0">
                <a:latin typeface="Consolas" panose="020B0609020204030204" pitchFamily="49" charset="0"/>
                <a:cs typeface="Consolas" pitchFamily="49" charset="0"/>
              </a:rPr>
              <a:t>struct</a:t>
            </a:r>
            <a:r>
              <a:rPr lang="en-GB" sz="2200" dirty="0">
                <a:latin typeface="Consolas" pitchFamily="49" charset="0"/>
                <a:cs typeface="Consolas" pitchFamily="49" charset="0"/>
              </a:rPr>
              <a:t> Node{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sz="2200" dirty="0">
                <a:latin typeface="Consolas" pitchFamily="49" charset="0"/>
                <a:cs typeface="Consolas" pitchFamily="49" charset="0"/>
              </a:rPr>
              <a:t>    int id;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sz="2200" dirty="0">
                <a:latin typeface="Consolas" pitchFamily="49" charset="0"/>
                <a:cs typeface="Consolas" pitchFamily="49" charset="0"/>
              </a:rPr>
              <a:t>    Node* </a:t>
            </a:r>
            <a:r>
              <a:rPr lang="en-GB" sz="2200" dirty="0" err="1">
                <a:latin typeface="Consolas" panose="020B0609020204030204" pitchFamily="49" charset="0"/>
                <a:cs typeface="Consolas" pitchFamily="49" charset="0"/>
              </a:rPr>
              <a:t>leftMostChild</a:t>
            </a:r>
            <a:r>
              <a:rPr lang="en-GB" sz="22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sz="2200" dirty="0">
                <a:latin typeface="Consolas" pitchFamily="49" charset="0"/>
                <a:cs typeface="Consolas" pitchFamily="49" charset="0"/>
              </a:rPr>
              <a:t>    Node* </a:t>
            </a:r>
            <a:r>
              <a:rPr lang="en-GB" sz="2200" dirty="0" err="1">
                <a:latin typeface="Consolas" panose="020B0609020204030204" pitchFamily="49" charset="0"/>
                <a:cs typeface="Consolas" pitchFamily="49" charset="0"/>
              </a:rPr>
              <a:t>rightSibling</a:t>
            </a:r>
            <a:r>
              <a:rPr lang="en-GB" sz="22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sz="22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sz="2200" dirty="0">
                <a:latin typeface="Consolas" pitchFamily="49" charset="0"/>
                <a:cs typeface="Consolas" pitchFamily="49" charset="0"/>
              </a:rPr>
              <a:t>Node* root;</a:t>
            </a:r>
          </a:p>
          <a:p>
            <a:endParaRPr lang="en-GB" sz="2200" dirty="0">
              <a:latin typeface="Consolas" panose="020B0609020204030204" pitchFamily="49" charset="0"/>
              <a:cs typeface="Times New Roman" pitchFamily="18" charset="0"/>
            </a:endParaRPr>
          </a:p>
          <a:p>
            <a:endParaRPr lang="en-GB" sz="2200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94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>
            <a:extLst>
              <a:ext uri="{FF2B5EF4-FFF2-40B4-BE49-F238E27FC236}">
                <a16:creationId xmlns:a16="http://schemas.microsoft.com/office/drawing/2014/main" id="{07C89FDD-1A76-7EA6-209D-9BC9A18BE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8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2. THUẬT TOÁN TÌM CHIỀU CAO VÀ ĐỘ SÂU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2.1. </a:t>
            </a:r>
            <a:r>
              <a:rPr lang="en-US" sz="2600" dirty="0" err="1"/>
              <a:t>Tìm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 </a:t>
            </a:r>
            <a:r>
              <a:rPr lang="en-US" sz="2600" dirty="0" err="1"/>
              <a:t>cao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một</a:t>
            </a:r>
            <a:r>
              <a:rPr lang="en-US" sz="2600" dirty="0"/>
              <a:t> </a:t>
            </a:r>
            <a:r>
              <a:rPr lang="en-US" sz="2600" dirty="0" err="1"/>
              <a:t>nút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69</a:t>
            </a:fld>
            <a:endParaRPr lang="vi-V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662467-6831-8152-0DE9-FC239095637E}"/>
              </a:ext>
            </a:extLst>
          </p:cNvPr>
          <p:cNvSpPr txBox="1">
            <a:spLocks/>
          </p:cNvSpPr>
          <p:nvPr/>
        </p:nvSpPr>
        <p:spPr>
          <a:xfrm>
            <a:off x="1847528" y="1517372"/>
            <a:ext cx="4320480" cy="559905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27397D-0E22-EC07-32BD-3F235BB13505}"/>
              </a:ext>
            </a:extLst>
          </p:cNvPr>
          <p:cNvSpPr txBox="1">
            <a:spLocks/>
          </p:cNvSpPr>
          <p:nvPr/>
        </p:nvSpPr>
        <p:spPr>
          <a:xfrm>
            <a:off x="7491374" y="2274531"/>
            <a:ext cx="4176464" cy="381642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 height(Node* p){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if(p == NULL) return 0;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int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0;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Node* q = p-&gt;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leftMostChild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while(q != NULL){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int h = height(q);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if(h &gt;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h;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q = q-&gt;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rightSibling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return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+ 1;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BA53C205-7CD6-ABF8-4E96-E71E82FFE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1181" y="2582673"/>
            <a:ext cx="65919" cy="570932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Line 16">
            <a:extLst>
              <a:ext uri="{FF2B5EF4-FFF2-40B4-BE49-F238E27FC236}">
                <a16:creationId xmlns:a16="http://schemas.microsoft.com/office/drawing/2014/main" id="{790E4207-D357-C16F-80EA-FB503A9BF6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7528" y="2458276"/>
            <a:ext cx="1599672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Line 17">
            <a:extLst>
              <a:ext uri="{FF2B5EF4-FFF2-40B4-BE49-F238E27FC236}">
                <a16:creationId xmlns:a16="http://schemas.microsoft.com/office/drawing/2014/main" id="{EE266D06-4EBE-AD58-68E7-00380C65D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070" y="2576441"/>
            <a:ext cx="2056146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Line 18">
            <a:extLst>
              <a:ext uri="{FF2B5EF4-FFF2-40B4-BE49-F238E27FC236}">
                <a16:creationId xmlns:a16="http://schemas.microsoft.com/office/drawing/2014/main" id="{2AAEA26C-ABF2-F456-1E67-4C22705125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14689" y="3662272"/>
            <a:ext cx="277343" cy="557265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45808614-71E5-749E-729E-34A22B3B6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1835" y="3642648"/>
            <a:ext cx="832028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BA8B36A8-CDEC-A39A-7D5C-806D25F4E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9771" y="4584173"/>
            <a:ext cx="369790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Line 21">
            <a:extLst>
              <a:ext uri="{FF2B5EF4-FFF2-40B4-BE49-F238E27FC236}">
                <a16:creationId xmlns:a16="http://schemas.microsoft.com/office/drawing/2014/main" id="{61D53CF0-CD90-54AB-06E2-2E5FB4EC97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5628" y="5700632"/>
            <a:ext cx="305552" cy="333221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Line 22">
            <a:extLst>
              <a:ext uri="{FF2B5EF4-FFF2-40B4-BE49-F238E27FC236}">
                <a16:creationId xmlns:a16="http://schemas.microsoft.com/office/drawing/2014/main" id="{3129E0C1-B02A-C328-3748-CFB75B340E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539" y="4584173"/>
            <a:ext cx="647132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B7F6EECA-9623-EF48-25E1-4603C06A34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98851" y="3635646"/>
            <a:ext cx="602364" cy="74495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1ED61FE7-6804-9B77-E666-DD7979210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3994" y="3677476"/>
            <a:ext cx="739581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Line 25">
            <a:extLst>
              <a:ext uri="{FF2B5EF4-FFF2-40B4-BE49-F238E27FC236}">
                <a16:creationId xmlns:a16="http://schemas.microsoft.com/office/drawing/2014/main" id="{8398FADE-6FE1-4027-D7AC-80682A9F6D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946" y="4633833"/>
            <a:ext cx="262064" cy="57726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3447F274-115E-994F-4D11-64536E22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794" y="20772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503AAB6B-D0DB-C162-B19D-782622241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594" y="31440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2C1120D5-41AB-3E03-997B-04C5FEC62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994" y="31440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D0B15BCD-8ADF-BF64-66BC-DB09F97B9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344" y="4132967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5A9C0E90-BBE1-DA31-ABAF-4F1C6DBDF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794" y="32202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3" name="Oval 8">
            <a:extLst>
              <a:ext uri="{FF2B5EF4-FFF2-40B4-BE49-F238E27FC236}">
                <a16:creationId xmlns:a16="http://schemas.microsoft.com/office/drawing/2014/main" id="{3F088251-9EA4-FCD7-AEA8-6A55CB450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5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2A7726F7-B20E-85B6-7841-73269CEEF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379" y="5146452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25" name="Oval 10">
            <a:extLst>
              <a:ext uri="{FF2B5EF4-FFF2-40B4-BE49-F238E27FC236}">
                <a16:creationId xmlns:a16="http://schemas.microsoft.com/office/drawing/2014/main" id="{65268FD5-0A57-D4B1-A4B9-E22DA6AC6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08" y="5167233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26" name="Oval 11">
            <a:extLst>
              <a:ext uri="{FF2B5EF4-FFF2-40B4-BE49-F238E27FC236}">
                <a16:creationId xmlns:a16="http://schemas.microsoft.com/office/drawing/2014/main" id="{79B83163-BA07-20EB-0C02-3A0188EB8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08" y="5167233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27" name="Oval 12">
            <a:extLst>
              <a:ext uri="{FF2B5EF4-FFF2-40B4-BE49-F238E27FC236}">
                <a16:creationId xmlns:a16="http://schemas.microsoft.com/office/drawing/2014/main" id="{6F99FB8A-5877-5084-48A7-A47948FC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7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7BF5F0A8-209E-5585-5F7B-2EED6EA67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5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B6210BF7-5AC7-C046-FD7E-C997B91E7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972" y="5983770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F0461EF2-E30C-A6E0-3628-199ADF8E5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918" y="3139612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B05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31" name="Line 18">
            <a:extLst>
              <a:ext uri="{FF2B5EF4-FFF2-40B4-BE49-F238E27FC236}">
                <a16:creationId xmlns:a16="http://schemas.microsoft.com/office/drawing/2014/main" id="{D9567987-CD91-3F96-707C-F218479B55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50768" y="3677476"/>
            <a:ext cx="234247" cy="470696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446AC-3B6B-9489-C8E7-47D71EB94764}"/>
              </a:ext>
            </a:extLst>
          </p:cNvPr>
          <p:cNvSpPr txBox="1"/>
          <p:nvPr/>
        </p:nvSpPr>
        <p:spPr>
          <a:xfrm>
            <a:off x="358004" y="3224897"/>
            <a:ext cx="848297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 =?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B467C8-6540-2A68-CA17-73AD1090AA42}"/>
              </a:ext>
            </a:extLst>
          </p:cNvPr>
          <p:cNvSpPr txBox="1"/>
          <p:nvPr/>
        </p:nvSpPr>
        <p:spPr>
          <a:xfrm>
            <a:off x="357125" y="4206230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h=?</a:t>
            </a: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50E30178-4889-4811-31CD-4D125B661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15" y="5165443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36" name="Line 18">
            <a:extLst>
              <a:ext uri="{FF2B5EF4-FFF2-40B4-BE49-F238E27FC236}">
                <a16:creationId xmlns:a16="http://schemas.microsoft.com/office/drawing/2014/main" id="{6DF2B8EF-408B-FE76-71A9-9D659F9213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946" y="4663070"/>
            <a:ext cx="247364" cy="533399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Line 18">
            <a:extLst>
              <a:ext uri="{FF2B5EF4-FFF2-40B4-BE49-F238E27FC236}">
                <a16:creationId xmlns:a16="http://schemas.microsoft.com/office/drawing/2014/main" id="{5E4CFB32-069B-75E7-8E71-552EB3B022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100" y="5664520"/>
            <a:ext cx="167743" cy="36933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CB092E-8125-F160-4D40-38F0D71C95B3}"/>
              </a:ext>
            </a:extLst>
          </p:cNvPr>
          <p:cNvSpPr txBox="1"/>
          <p:nvPr/>
        </p:nvSpPr>
        <p:spPr>
          <a:xfrm>
            <a:off x="-38899" y="5247477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h=?</a:t>
            </a:r>
          </a:p>
        </p:txBody>
      </p:sp>
      <p:sp>
        <p:nvSpPr>
          <p:cNvPr id="40" name="Line 18">
            <a:extLst>
              <a:ext uri="{FF2B5EF4-FFF2-40B4-BE49-F238E27FC236}">
                <a16:creationId xmlns:a16="http://schemas.microsoft.com/office/drawing/2014/main" id="{A932CCAE-532F-40C7-CE8E-D4D81FB152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415" y="5664520"/>
            <a:ext cx="127172" cy="36933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98CAAA-1F61-66C4-9A88-7FB3E96EFE29}"/>
              </a:ext>
            </a:extLst>
          </p:cNvPr>
          <p:cNvSpPr/>
          <p:nvPr/>
        </p:nvSpPr>
        <p:spPr>
          <a:xfrm>
            <a:off x="719081" y="6037252"/>
            <a:ext cx="345840" cy="11631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444A44-B737-2DE0-0021-B8233E6EB51B}"/>
              </a:ext>
            </a:extLst>
          </p:cNvPr>
          <p:cNvSpPr/>
          <p:nvPr/>
        </p:nvSpPr>
        <p:spPr>
          <a:xfrm>
            <a:off x="240946" y="6037252"/>
            <a:ext cx="345840" cy="11631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FDE762-D8E3-69DD-52F6-92F8B7ACF9FF}"/>
              </a:ext>
            </a:extLst>
          </p:cNvPr>
          <p:cNvSpPr txBox="1"/>
          <p:nvPr/>
        </p:nvSpPr>
        <p:spPr>
          <a:xfrm>
            <a:off x="-1755" y="6155667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949D97-973C-1112-7305-99A3F36F0CE4}"/>
              </a:ext>
            </a:extLst>
          </p:cNvPr>
          <p:cNvSpPr txBox="1"/>
          <p:nvPr/>
        </p:nvSpPr>
        <p:spPr>
          <a:xfrm>
            <a:off x="597421" y="6139471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05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 animBg="1"/>
      <p:bldP spid="31" grpId="0" animBg="1"/>
      <p:bldP spid="34" grpId="0"/>
      <p:bldP spid="35" grpId="0" animBg="1"/>
      <p:bldP spid="36" grpId="0" animBg="1"/>
      <p:bldP spid="37" grpId="0" animBg="1"/>
      <p:bldP spid="38" grpId="0"/>
      <p:bldP spid="40" grpId="0" animBg="1"/>
      <p:bldP spid="41" grpId="0" animBg="1"/>
      <p:bldP spid="42" grpId="0" animBg="1"/>
      <p:bldP spid="4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1.1. Định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7</a:t>
            </a:fld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98285" y="1264104"/>
            <a:ext cx="10957947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ây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tế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5" name="Group 72">
            <a:extLst>
              <a:ext uri="{FF2B5EF4-FFF2-40B4-BE49-F238E27FC236}">
                <a16:creationId xmlns:a16="http://schemas.microsoft.com/office/drawing/2014/main" id="{BC40EEBB-B59A-B143-7AFA-DE3BAEB1A894}"/>
              </a:ext>
            </a:extLst>
          </p:cNvPr>
          <p:cNvGrpSpPr/>
          <p:nvPr/>
        </p:nvGrpSpPr>
        <p:grpSpPr>
          <a:xfrm>
            <a:off x="1877060" y="2172679"/>
            <a:ext cx="8145408" cy="3311549"/>
            <a:chOff x="422485" y="3207275"/>
            <a:chExt cx="8145408" cy="331154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CB2E814-E2AA-63EF-AB29-083C131181BC}"/>
                </a:ext>
              </a:extLst>
            </p:cNvPr>
            <p:cNvSpPr/>
            <p:nvPr/>
          </p:nvSpPr>
          <p:spPr bwMode="auto">
            <a:xfrm>
              <a:off x="7696200" y="4267200"/>
              <a:ext cx="838200" cy="76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Rectangle 1028">
              <a:extLst>
                <a:ext uri="{FF2B5EF4-FFF2-40B4-BE49-F238E27FC236}">
                  <a16:creationId xmlns:a16="http://schemas.microsoft.com/office/drawing/2014/main" id="{27FB901E-F4A8-E6DD-37B7-0CCF5CC18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85" y="3207275"/>
              <a:ext cx="2185304" cy="3311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algn="r" defTabSz="9144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err="1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Pháp</a:t>
              </a:r>
              <a:endParaRPr lang="en-US" sz="24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r" defTabSz="9144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err="1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Tây</a:t>
              </a:r>
              <a:r>
                <a:rPr lang="en-US" sz="2400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ban </a:t>
              </a:r>
              <a:r>
                <a:rPr lang="en-US" sz="2400" err="1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nha</a:t>
              </a:r>
              <a:endParaRPr lang="en-US" sz="240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r" defTabSz="9144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Brazin</a:t>
              </a:r>
            </a:p>
            <a:p>
              <a:pPr algn="r" defTabSz="9144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Anh</a:t>
              </a:r>
            </a:p>
            <a:p>
              <a:pPr algn="r" defTabSz="9144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err="1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Đức</a:t>
              </a:r>
              <a:endParaRPr lang="en-US" sz="24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r" defTabSz="9144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err="1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Ucraina</a:t>
              </a:r>
              <a:endParaRPr lang="en-US" sz="240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r" defTabSz="9144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Italia</a:t>
              </a:r>
            </a:p>
            <a:p>
              <a:pPr algn="r" defTabSz="9144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err="1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Aghentina</a:t>
              </a:r>
              <a:endParaRPr lang="en-US" sz="240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" name="Rectangle 1029">
              <a:extLst>
                <a:ext uri="{FF2B5EF4-FFF2-40B4-BE49-F238E27FC236}">
                  <a16:creationId xmlns:a16="http://schemas.microsoft.com/office/drawing/2014/main" id="{A0024DDC-6524-C3FF-B1EA-C8C354122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352801"/>
              <a:ext cx="1295400" cy="264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defTabSz="914400" eaLnBrk="0" fontAlgn="base" hangingPunct="0">
                <a:spcBef>
                  <a:spcPct val="9000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Pháp</a:t>
              </a:r>
            </a:p>
            <a:p>
              <a:pPr defTabSz="914400" eaLnBrk="0" fontAlgn="base" hangingPunct="0">
                <a:spcBef>
                  <a:spcPct val="9000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Brazin</a:t>
              </a:r>
            </a:p>
            <a:p>
              <a:pPr defTabSz="914400" eaLnBrk="0" fontAlgn="base" hangingPunct="0">
                <a:spcBef>
                  <a:spcPct val="9000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Đức</a:t>
              </a:r>
            </a:p>
            <a:p>
              <a:pPr defTabSz="914400" eaLnBrk="0" fontAlgn="base" hangingPunct="0">
                <a:spcBef>
                  <a:spcPct val="9000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Italia</a:t>
              </a:r>
            </a:p>
          </p:txBody>
        </p:sp>
        <p:sp>
          <p:nvSpPr>
            <p:cNvPr id="39" name="Rectangle 1030">
              <a:extLst>
                <a:ext uri="{FF2B5EF4-FFF2-40B4-BE49-F238E27FC236}">
                  <a16:creationId xmlns:a16="http://schemas.microsoft.com/office/drawing/2014/main" id="{BF795538-D171-0840-ED69-BDEE6A6AC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1733" y="3505200"/>
              <a:ext cx="965867" cy="2678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defTabSz="914400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Pháp</a:t>
              </a:r>
            </a:p>
            <a:p>
              <a:pPr defTabSz="914400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defTabSz="914400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defTabSz="914400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defTabSz="914400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defTabSz="914400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Italia</a:t>
              </a:r>
            </a:p>
          </p:txBody>
        </p:sp>
        <p:sp>
          <p:nvSpPr>
            <p:cNvPr id="40" name="Rectangle 1031">
              <a:extLst>
                <a:ext uri="{FF2B5EF4-FFF2-40B4-BE49-F238E27FC236}">
                  <a16:creationId xmlns:a16="http://schemas.microsoft.com/office/drawing/2014/main" id="{89F56727-51A2-C358-2887-50009A8A0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1125" y="4419600"/>
              <a:ext cx="836768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solidFill>
                    <a:srgbClr val="FFFF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Italia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0406EE-2602-CC85-5FD2-99A389A5C3CE}"/>
                </a:ext>
              </a:extLst>
            </p:cNvPr>
            <p:cNvSpPr/>
            <p:nvPr/>
          </p:nvSpPr>
          <p:spPr bwMode="auto">
            <a:xfrm>
              <a:off x="2667000" y="3352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1ED257-A82E-E206-8A61-14E0E34C223F}"/>
                </a:ext>
              </a:extLst>
            </p:cNvPr>
            <p:cNvSpPr/>
            <p:nvPr/>
          </p:nvSpPr>
          <p:spPr bwMode="auto">
            <a:xfrm>
              <a:off x="2667000" y="3733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A8F25E2-3433-9355-0A9E-E27D9E797B13}"/>
                </a:ext>
              </a:extLst>
            </p:cNvPr>
            <p:cNvSpPr/>
            <p:nvPr/>
          </p:nvSpPr>
          <p:spPr bwMode="auto">
            <a:xfrm>
              <a:off x="2667000" y="4191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364EA8E-1D15-189A-C552-8AFEFB276856}"/>
                </a:ext>
              </a:extLst>
            </p:cNvPr>
            <p:cNvSpPr/>
            <p:nvPr/>
          </p:nvSpPr>
          <p:spPr bwMode="auto">
            <a:xfrm>
              <a:off x="2667000" y="45720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581EEE8-01C6-5088-7011-90C8DE8E0E93}"/>
                </a:ext>
              </a:extLst>
            </p:cNvPr>
            <p:cNvSpPr/>
            <p:nvPr/>
          </p:nvSpPr>
          <p:spPr bwMode="auto">
            <a:xfrm>
              <a:off x="2667000" y="4953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7383C23-7CD2-42D1-C370-1B4A733E69F9}"/>
                </a:ext>
              </a:extLst>
            </p:cNvPr>
            <p:cNvSpPr/>
            <p:nvPr/>
          </p:nvSpPr>
          <p:spPr bwMode="auto">
            <a:xfrm>
              <a:off x="2667000" y="53340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A3BB3D8-CAC6-17F5-F50D-ED8D7AB55C86}"/>
                </a:ext>
              </a:extLst>
            </p:cNvPr>
            <p:cNvSpPr/>
            <p:nvPr/>
          </p:nvSpPr>
          <p:spPr bwMode="auto">
            <a:xfrm>
              <a:off x="2667000" y="57150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0AB60B-C568-02CF-FB1D-2FC8241151E2}"/>
                </a:ext>
              </a:extLst>
            </p:cNvPr>
            <p:cNvSpPr/>
            <p:nvPr/>
          </p:nvSpPr>
          <p:spPr bwMode="auto">
            <a:xfrm>
              <a:off x="2667000" y="617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C5F45EA-88D4-CBA3-1D0A-A5D48EBF58C2}"/>
                </a:ext>
              </a:extLst>
            </p:cNvPr>
            <p:cNvSpPr/>
            <p:nvPr/>
          </p:nvSpPr>
          <p:spPr bwMode="auto">
            <a:xfrm>
              <a:off x="4572000" y="5791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D1C15D-53B3-693F-8483-0BCBED893791}"/>
                </a:ext>
              </a:extLst>
            </p:cNvPr>
            <p:cNvSpPr/>
            <p:nvPr/>
          </p:nvSpPr>
          <p:spPr bwMode="auto">
            <a:xfrm>
              <a:off x="4572000" y="51054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766151-D95D-13E3-E374-BAD7DB6A0D1E}"/>
                </a:ext>
              </a:extLst>
            </p:cNvPr>
            <p:cNvSpPr/>
            <p:nvPr/>
          </p:nvSpPr>
          <p:spPr bwMode="auto">
            <a:xfrm>
              <a:off x="4572000" y="4419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E2C670-145B-BBE2-4F4D-B89CA87FCD71}"/>
                </a:ext>
              </a:extLst>
            </p:cNvPr>
            <p:cNvSpPr/>
            <p:nvPr/>
          </p:nvSpPr>
          <p:spPr bwMode="auto">
            <a:xfrm>
              <a:off x="4572000" y="37338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C164896-9592-F92D-0D95-055EEDB5293C}"/>
                </a:ext>
              </a:extLst>
            </p:cNvPr>
            <p:cNvSpPr/>
            <p:nvPr/>
          </p:nvSpPr>
          <p:spPr bwMode="auto">
            <a:xfrm>
              <a:off x="6781800" y="53340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8983E77-1B62-6DAA-AA7C-D05171B3EC93}"/>
                </a:ext>
              </a:extLst>
            </p:cNvPr>
            <p:cNvSpPr/>
            <p:nvPr/>
          </p:nvSpPr>
          <p:spPr bwMode="auto">
            <a:xfrm>
              <a:off x="6781800" y="4038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356F029-9C0A-1925-D5E9-F3D7D5346C15}"/>
                </a:ext>
              </a:extLst>
            </p:cNvPr>
            <p:cNvCxnSpPr>
              <a:stCxn id="41" idx="6"/>
              <a:endCxn id="52" idx="2"/>
            </p:cNvCxnSpPr>
            <p:nvPr/>
          </p:nvCxnSpPr>
          <p:spPr bwMode="auto">
            <a:xfrm>
              <a:off x="2895600" y="3467100"/>
              <a:ext cx="1676400" cy="3810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0DD0399-C561-AB5D-75EC-E7A05CFB5A48}"/>
                </a:ext>
              </a:extLst>
            </p:cNvPr>
            <p:cNvCxnSpPr>
              <a:stCxn id="42" idx="5"/>
              <a:endCxn id="52" idx="2"/>
            </p:cNvCxnSpPr>
            <p:nvPr/>
          </p:nvCxnSpPr>
          <p:spPr bwMode="auto">
            <a:xfrm rot="5400000" flipH="1" flipV="1">
              <a:off x="3676650" y="3033572"/>
              <a:ext cx="80822" cy="170987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44375A3-C3FB-F767-C650-CB63430BC4CE}"/>
                </a:ext>
              </a:extLst>
            </p:cNvPr>
            <p:cNvCxnSpPr>
              <a:stCxn id="43" idx="7"/>
              <a:endCxn id="51" idx="2"/>
            </p:cNvCxnSpPr>
            <p:nvPr/>
          </p:nvCxnSpPr>
          <p:spPr bwMode="auto">
            <a:xfrm rot="16200000" flipH="1">
              <a:off x="3562350" y="3524250"/>
              <a:ext cx="309422" cy="170987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D819C68-85DF-7455-803F-28960665ACF7}"/>
                </a:ext>
              </a:extLst>
            </p:cNvPr>
            <p:cNvCxnSpPr>
              <a:stCxn id="44" idx="5"/>
              <a:endCxn id="51" idx="2"/>
            </p:cNvCxnSpPr>
            <p:nvPr/>
          </p:nvCxnSpPr>
          <p:spPr bwMode="auto">
            <a:xfrm rot="5400000" flipH="1" flipV="1">
              <a:off x="3600450" y="3795572"/>
              <a:ext cx="233222" cy="170987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303F126-02DB-2F83-65DD-B42B26172AD9}"/>
                </a:ext>
              </a:extLst>
            </p:cNvPr>
            <p:cNvCxnSpPr>
              <a:stCxn id="45" idx="7"/>
              <a:endCxn id="50" idx="2"/>
            </p:cNvCxnSpPr>
            <p:nvPr/>
          </p:nvCxnSpPr>
          <p:spPr bwMode="auto">
            <a:xfrm rot="16200000" flipH="1">
              <a:off x="3600450" y="4248150"/>
              <a:ext cx="233222" cy="170987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89C31A-91C7-D6A5-EBDC-EBF6CD79E1DD}"/>
                </a:ext>
              </a:extLst>
            </p:cNvPr>
            <p:cNvCxnSpPr>
              <a:stCxn id="46" idx="5"/>
              <a:endCxn id="50" idx="2"/>
            </p:cNvCxnSpPr>
            <p:nvPr/>
          </p:nvCxnSpPr>
          <p:spPr bwMode="auto">
            <a:xfrm rot="5400000" flipH="1" flipV="1">
              <a:off x="3562350" y="4519472"/>
              <a:ext cx="309422" cy="170987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5EBE6F1-1AAD-7153-E106-36C9084A7ABA}"/>
                </a:ext>
              </a:extLst>
            </p:cNvPr>
            <p:cNvCxnSpPr>
              <a:stCxn id="47" idx="7"/>
              <a:endCxn id="49" idx="2"/>
            </p:cNvCxnSpPr>
            <p:nvPr/>
          </p:nvCxnSpPr>
          <p:spPr bwMode="auto">
            <a:xfrm rot="16200000" flipH="1">
              <a:off x="3638550" y="4972050"/>
              <a:ext cx="157022" cy="170987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76BB39-A5D8-4A9A-6E6F-49B4C8DB9A78}"/>
                </a:ext>
              </a:extLst>
            </p:cNvPr>
            <p:cNvCxnSpPr>
              <a:stCxn id="48" idx="5"/>
              <a:endCxn id="49" idx="2"/>
            </p:cNvCxnSpPr>
            <p:nvPr/>
          </p:nvCxnSpPr>
          <p:spPr bwMode="auto">
            <a:xfrm rot="5400000" flipH="1" flipV="1">
              <a:off x="3486150" y="5281472"/>
              <a:ext cx="461822" cy="170987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5FE974-8C27-5DA7-3AC8-A141557FD9F4}"/>
                </a:ext>
              </a:extLst>
            </p:cNvPr>
            <p:cNvCxnSpPr>
              <a:stCxn id="52" idx="7"/>
              <a:endCxn id="54" idx="2"/>
            </p:cNvCxnSpPr>
            <p:nvPr/>
          </p:nvCxnSpPr>
          <p:spPr bwMode="auto">
            <a:xfrm rot="16200000" flipH="1">
              <a:off x="5581650" y="2952750"/>
              <a:ext cx="385622" cy="201467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A5BE3B-9F65-41AA-58C0-22BE84DE18DE}"/>
                </a:ext>
              </a:extLst>
            </p:cNvPr>
            <p:cNvCxnSpPr>
              <a:stCxn id="51" idx="5"/>
              <a:endCxn id="54" idx="2"/>
            </p:cNvCxnSpPr>
            <p:nvPr/>
          </p:nvCxnSpPr>
          <p:spPr bwMode="auto">
            <a:xfrm rot="5400000" flipH="1" flipV="1">
              <a:off x="5543550" y="3376472"/>
              <a:ext cx="461822" cy="201467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1B3E93-1549-169D-2883-CFB5BAE6F72D}"/>
                </a:ext>
              </a:extLst>
            </p:cNvPr>
            <p:cNvCxnSpPr>
              <a:stCxn id="50" idx="7"/>
              <a:endCxn id="53" idx="2"/>
            </p:cNvCxnSpPr>
            <p:nvPr/>
          </p:nvCxnSpPr>
          <p:spPr bwMode="auto">
            <a:xfrm rot="16200000" flipH="1">
              <a:off x="5619750" y="4286250"/>
              <a:ext cx="309422" cy="201467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FE7F2D8-0C32-5E83-2041-FC6E573E0E1E}"/>
                </a:ext>
              </a:extLst>
            </p:cNvPr>
            <p:cNvCxnSpPr>
              <a:stCxn id="49" idx="5"/>
              <a:endCxn id="53" idx="2"/>
            </p:cNvCxnSpPr>
            <p:nvPr/>
          </p:nvCxnSpPr>
          <p:spPr bwMode="auto">
            <a:xfrm rot="5400000" flipH="1" flipV="1">
              <a:off x="5505450" y="4709972"/>
              <a:ext cx="538022" cy="201467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F911D1-2B7E-ECB2-829A-529716B9F9CE}"/>
                </a:ext>
              </a:extLst>
            </p:cNvPr>
            <p:cNvCxnSpPr>
              <a:stCxn id="54" idx="6"/>
              <a:endCxn id="36" idx="1"/>
            </p:cNvCxnSpPr>
            <p:nvPr/>
          </p:nvCxnSpPr>
          <p:spPr bwMode="auto">
            <a:xfrm>
              <a:off x="7010400" y="4152900"/>
              <a:ext cx="808552" cy="22589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79A47A8-0AC9-B220-26D2-38E6C1C71959}"/>
                </a:ext>
              </a:extLst>
            </p:cNvPr>
            <p:cNvCxnSpPr>
              <a:stCxn id="53" idx="6"/>
              <a:endCxn id="36" idx="3"/>
            </p:cNvCxnSpPr>
            <p:nvPr/>
          </p:nvCxnSpPr>
          <p:spPr bwMode="auto">
            <a:xfrm flipV="1">
              <a:off x="7010400" y="4917608"/>
              <a:ext cx="808552" cy="53069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9" name="Rectangle 1027">
            <a:extLst>
              <a:ext uri="{FF2B5EF4-FFF2-40B4-BE49-F238E27FC236}">
                <a16:creationId xmlns:a16="http://schemas.microsoft.com/office/drawing/2014/main" id="{767D1BBB-51CC-3538-8792-F67AC0689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373" y="5772512"/>
            <a:ext cx="7125775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tả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lịch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đấu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thao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đấu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loại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trực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chẳng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hạn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vòng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World Cup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2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>
            <a:extLst>
              <a:ext uri="{FF2B5EF4-FFF2-40B4-BE49-F238E27FC236}">
                <a16:creationId xmlns:a16="http://schemas.microsoft.com/office/drawing/2014/main" id="{07C89FDD-1A76-7EA6-209D-9BC9A18BE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8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2. THUẬT TOÁN TÌM CHIỀU CAO VÀ ĐỘ SÂU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2.1. </a:t>
            </a:r>
            <a:r>
              <a:rPr lang="en-US" sz="2600" dirty="0" err="1"/>
              <a:t>Tìm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 </a:t>
            </a:r>
            <a:r>
              <a:rPr lang="en-US" sz="2600" dirty="0" err="1"/>
              <a:t>cao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một</a:t>
            </a:r>
            <a:r>
              <a:rPr lang="en-US" sz="2600" dirty="0"/>
              <a:t> </a:t>
            </a:r>
            <a:r>
              <a:rPr lang="en-US" sz="2600" dirty="0" err="1"/>
              <a:t>nút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70</a:t>
            </a:fld>
            <a:endParaRPr lang="vi-V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662467-6831-8152-0DE9-FC239095637E}"/>
              </a:ext>
            </a:extLst>
          </p:cNvPr>
          <p:cNvSpPr txBox="1">
            <a:spLocks/>
          </p:cNvSpPr>
          <p:nvPr/>
        </p:nvSpPr>
        <p:spPr>
          <a:xfrm>
            <a:off x="1847528" y="1517372"/>
            <a:ext cx="4320480" cy="559905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27397D-0E22-EC07-32BD-3F235BB13505}"/>
              </a:ext>
            </a:extLst>
          </p:cNvPr>
          <p:cNvSpPr txBox="1">
            <a:spLocks/>
          </p:cNvSpPr>
          <p:nvPr/>
        </p:nvSpPr>
        <p:spPr>
          <a:xfrm>
            <a:off x="7491374" y="2274531"/>
            <a:ext cx="4176464" cy="381642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 height(Node* p){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if(p == NULL) return 0;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int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0;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Node* q = p-&gt;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leftMostChild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while(q != NULL){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int h = height(q);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if(h &gt;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h;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q = q-&gt;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rightSibling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return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+ 1;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BA53C205-7CD6-ABF8-4E96-E71E82FFE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1181" y="2582673"/>
            <a:ext cx="65919" cy="570932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Line 16">
            <a:extLst>
              <a:ext uri="{FF2B5EF4-FFF2-40B4-BE49-F238E27FC236}">
                <a16:creationId xmlns:a16="http://schemas.microsoft.com/office/drawing/2014/main" id="{790E4207-D357-C16F-80EA-FB503A9BF6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7528" y="2458276"/>
            <a:ext cx="1599672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Line 17">
            <a:extLst>
              <a:ext uri="{FF2B5EF4-FFF2-40B4-BE49-F238E27FC236}">
                <a16:creationId xmlns:a16="http://schemas.microsoft.com/office/drawing/2014/main" id="{EE266D06-4EBE-AD58-68E7-00380C65D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070" y="2576441"/>
            <a:ext cx="2056146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Line 18">
            <a:extLst>
              <a:ext uri="{FF2B5EF4-FFF2-40B4-BE49-F238E27FC236}">
                <a16:creationId xmlns:a16="http://schemas.microsoft.com/office/drawing/2014/main" id="{2AAEA26C-ABF2-F456-1E67-4C22705125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14689" y="3662272"/>
            <a:ext cx="277343" cy="557265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45808614-71E5-749E-729E-34A22B3B6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1835" y="3642648"/>
            <a:ext cx="832028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BA8B36A8-CDEC-A39A-7D5C-806D25F4E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9771" y="4584173"/>
            <a:ext cx="369790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Line 21">
            <a:extLst>
              <a:ext uri="{FF2B5EF4-FFF2-40B4-BE49-F238E27FC236}">
                <a16:creationId xmlns:a16="http://schemas.microsoft.com/office/drawing/2014/main" id="{61D53CF0-CD90-54AB-06E2-2E5FB4EC97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5628" y="5700632"/>
            <a:ext cx="305552" cy="333221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Line 22">
            <a:extLst>
              <a:ext uri="{FF2B5EF4-FFF2-40B4-BE49-F238E27FC236}">
                <a16:creationId xmlns:a16="http://schemas.microsoft.com/office/drawing/2014/main" id="{3129E0C1-B02A-C328-3748-CFB75B340E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539" y="4584173"/>
            <a:ext cx="647132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B7F6EECA-9623-EF48-25E1-4603C06A34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98851" y="3635646"/>
            <a:ext cx="602364" cy="74495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1ED61FE7-6804-9B77-E666-DD7979210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3994" y="3677476"/>
            <a:ext cx="739581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Line 25">
            <a:extLst>
              <a:ext uri="{FF2B5EF4-FFF2-40B4-BE49-F238E27FC236}">
                <a16:creationId xmlns:a16="http://schemas.microsoft.com/office/drawing/2014/main" id="{8398FADE-6FE1-4027-D7AC-80682A9F6D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946" y="4633833"/>
            <a:ext cx="262064" cy="57726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3447F274-115E-994F-4D11-64536E22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794" y="20772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503AAB6B-D0DB-C162-B19D-782622241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594" y="31440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2C1120D5-41AB-3E03-997B-04C5FEC62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994" y="31440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D0B15BCD-8ADF-BF64-66BC-DB09F97B9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344" y="4132967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5A9C0E90-BBE1-DA31-ABAF-4F1C6DBDF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794" y="32202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3" name="Oval 8">
            <a:extLst>
              <a:ext uri="{FF2B5EF4-FFF2-40B4-BE49-F238E27FC236}">
                <a16:creationId xmlns:a16="http://schemas.microsoft.com/office/drawing/2014/main" id="{3F088251-9EA4-FCD7-AEA8-6A55CB450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5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2A7726F7-B20E-85B6-7841-73269CEEF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379" y="5146452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25" name="Oval 10">
            <a:extLst>
              <a:ext uri="{FF2B5EF4-FFF2-40B4-BE49-F238E27FC236}">
                <a16:creationId xmlns:a16="http://schemas.microsoft.com/office/drawing/2014/main" id="{65268FD5-0A57-D4B1-A4B9-E22DA6AC6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08" y="5167233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26" name="Oval 11">
            <a:extLst>
              <a:ext uri="{FF2B5EF4-FFF2-40B4-BE49-F238E27FC236}">
                <a16:creationId xmlns:a16="http://schemas.microsoft.com/office/drawing/2014/main" id="{79B83163-BA07-20EB-0C02-3A0188EB8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08" y="5167233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27" name="Oval 12">
            <a:extLst>
              <a:ext uri="{FF2B5EF4-FFF2-40B4-BE49-F238E27FC236}">
                <a16:creationId xmlns:a16="http://schemas.microsoft.com/office/drawing/2014/main" id="{6F99FB8A-5877-5084-48A7-A47948FC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7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7BF5F0A8-209E-5585-5F7B-2EED6EA67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5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B6210BF7-5AC7-C046-FD7E-C997B91E7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972" y="5983770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F0461EF2-E30C-A6E0-3628-199ADF8E5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918" y="3139612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B05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31" name="Line 18">
            <a:extLst>
              <a:ext uri="{FF2B5EF4-FFF2-40B4-BE49-F238E27FC236}">
                <a16:creationId xmlns:a16="http://schemas.microsoft.com/office/drawing/2014/main" id="{D9567987-CD91-3F96-707C-F218479B55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50768" y="3677476"/>
            <a:ext cx="234247" cy="470696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446AC-3B6B-9489-C8E7-47D71EB94764}"/>
              </a:ext>
            </a:extLst>
          </p:cNvPr>
          <p:cNvSpPr txBox="1"/>
          <p:nvPr/>
        </p:nvSpPr>
        <p:spPr>
          <a:xfrm>
            <a:off x="358004" y="3224897"/>
            <a:ext cx="848297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 =?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B467C8-6540-2A68-CA17-73AD1090AA42}"/>
              </a:ext>
            </a:extLst>
          </p:cNvPr>
          <p:cNvSpPr txBox="1"/>
          <p:nvPr/>
        </p:nvSpPr>
        <p:spPr>
          <a:xfrm>
            <a:off x="357125" y="4206230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h=?</a:t>
            </a: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50E30178-4889-4811-31CD-4D125B661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15" y="5165443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36" name="Line 18">
            <a:extLst>
              <a:ext uri="{FF2B5EF4-FFF2-40B4-BE49-F238E27FC236}">
                <a16:creationId xmlns:a16="http://schemas.microsoft.com/office/drawing/2014/main" id="{6DF2B8EF-408B-FE76-71A9-9D659F9213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946" y="4663070"/>
            <a:ext cx="247364" cy="533399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CB092E-8125-F160-4D40-38F0D71C95B3}"/>
              </a:ext>
            </a:extLst>
          </p:cNvPr>
          <p:cNvSpPr txBox="1"/>
          <p:nvPr/>
        </p:nvSpPr>
        <p:spPr>
          <a:xfrm>
            <a:off x="-38899" y="5247477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h=1</a:t>
            </a:r>
          </a:p>
        </p:txBody>
      </p:sp>
      <p:sp>
        <p:nvSpPr>
          <p:cNvPr id="32" name="Line 18">
            <a:extLst>
              <a:ext uri="{FF2B5EF4-FFF2-40B4-BE49-F238E27FC236}">
                <a16:creationId xmlns:a16="http://schemas.microsoft.com/office/drawing/2014/main" id="{9F51DE71-D2F1-9254-DC72-27715B624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6767" y="4618868"/>
            <a:ext cx="308821" cy="557399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Oval 11">
            <a:extLst>
              <a:ext uri="{FF2B5EF4-FFF2-40B4-BE49-F238E27FC236}">
                <a16:creationId xmlns:a16="http://schemas.microsoft.com/office/drawing/2014/main" id="{261E8E2A-8E54-EE49-BA70-1378C689B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923" y="5165443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2DF1D-B6D5-253D-9CC5-51DF5E2D8E08}"/>
              </a:ext>
            </a:extLst>
          </p:cNvPr>
          <p:cNvSpPr txBox="1"/>
          <p:nvPr/>
        </p:nvSpPr>
        <p:spPr>
          <a:xfrm>
            <a:off x="1057336" y="5305145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h=?</a:t>
            </a:r>
          </a:p>
        </p:txBody>
      </p:sp>
      <p:sp>
        <p:nvSpPr>
          <p:cNvPr id="47" name="Line 18">
            <a:extLst>
              <a:ext uri="{FF2B5EF4-FFF2-40B4-BE49-F238E27FC236}">
                <a16:creationId xmlns:a16="http://schemas.microsoft.com/office/drawing/2014/main" id="{AC025518-2D61-9F0C-1100-DEF20C7809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8535" y="5674477"/>
            <a:ext cx="302645" cy="36933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33B9AA-CFE0-8642-5C4F-32A853646505}"/>
              </a:ext>
            </a:extLst>
          </p:cNvPr>
          <p:cNvSpPr txBox="1"/>
          <p:nvPr/>
        </p:nvSpPr>
        <p:spPr>
          <a:xfrm>
            <a:off x="516365" y="6069055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h=?</a:t>
            </a:r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D19E2116-0317-F50C-6506-A32938E1D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972" y="5983770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2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  <p:bldP spid="46" grpId="0"/>
      <p:bldP spid="47" grpId="0" animBg="1"/>
      <p:bldP spid="48" grpId="0"/>
      <p:bldP spid="4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>
            <a:extLst>
              <a:ext uri="{FF2B5EF4-FFF2-40B4-BE49-F238E27FC236}">
                <a16:creationId xmlns:a16="http://schemas.microsoft.com/office/drawing/2014/main" id="{07C89FDD-1A76-7EA6-209D-9BC9A18BE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8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2. THUẬT TOÁN TÌM CHIỀU CAO VÀ ĐỘ SÂU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2.1. </a:t>
            </a:r>
            <a:r>
              <a:rPr lang="en-US" sz="2600" dirty="0" err="1"/>
              <a:t>Tìm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 </a:t>
            </a:r>
            <a:r>
              <a:rPr lang="en-US" sz="2600" dirty="0" err="1"/>
              <a:t>cao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một</a:t>
            </a:r>
            <a:r>
              <a:rPr lang="en-US" sz="2600" dirty="0"/>
              <a:t> </a:t>
            </a:r>
            <a:r>
              <a:rPr lang="en-US" sz="2600" dirty="0" err="1"/>
              <a:t>nút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71</a:t>
            </a:fld>
            <a:endParaRPr lang="vi-V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662467-6831-8152-0DE9-FC239095637E}"/>
              </a:ext>
            </a:extLst>
          </p:cNvPr>
          <p:cNvSpPr txBox="1">
            <a:spLocks/>
          </p:cNvSpPr>
          <p:nvPr/>
        </p:nvSpPr>
        <p:spPr>
          <a:xfrm>
            <a:off x="1847528" y="1517372"/>
            <a:ext cx="4320480" cy="559905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27397D-0E22-EC07-32BD-3F235BB13505}"/>
              </a:ext>
            </a:extLst>
          </p:cNvPr>
          <p:cNvSpPr txBox="1">
            <a:spLocks/>
          </p:cNvSpPr>
          <p:nvPr/>
        </p:nvSpPr>
        <p:spPr>
          <a:xfrm>
            <a:off x="7491374" y="2274531"/>
            <a:ext cx="4176464" cy="381642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 height(Node* p){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if(p == NULL) return 0;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int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0;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Node* q = p-&gt;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leftMostChild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while(q != NULL){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int h = height(q);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if(h &gt;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h;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q = q-&gt;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rightSibling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return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+ 1;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BA53C205-7CD6-ABF8-4E96-E71E82FFE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1181" y="2582673"/>
            <a:ext cx="65919" cy="570932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Line 16">
            <a:extLst>
              <a:ext uri="{FF2B5EF4-FFF2-40B4-BE49-F238E27FC236}">
                <a16:creationId xmlns:a16="http://schemas.microsoft.com/office/drawing/2014/main" id="{790E4207-D357-C16F-80EA-FB503A9BF6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7528" y="2458276"/>
            <a:ext cx="1599672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Line 17">
            <a:extLst>
              <a:ext uri="{FF2B5EF4-FFF2-40B4-BE49-F238E27FC236}">
                <a16:creationId xmlns:a16="http://schemas.microsoft.com/office/drawing/2014/main" id="{EE266D06-4EBE-AD58-68E7-00380C65D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070" y="2576441"/>
            <a:ext cx="2056146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Line 18">
            <a:extLst>
              <a:ext uri="{FF2B5EF4-FFF2-40B4-BE49-F238E27FC236}">
                <a16:creationId xmlns:a16="http://schemas.microsoft.com/office/drawing/2014/main" id="{2AAEA26C-ABF2-F456-1E67-4C22705125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14689" y="3662272"/>
            <a:ext cx="277343" cy="557265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45808614-71E5-749E-729E-34A22B3B6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1835" y="3642648"/>
            <a:ext cx="832028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BA8B36A8-CDEC-A39A-7D5C-806D25F4E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9771" y="4584173"/>
            <a:ext cx="369790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Line 21">
            <a:extLst>
              <a:ext uri="{FF2B5EF4-FFF2-40B4-BE49-F238E27FC236}">
                <a16:creationId xmlns:a16="http://schemas.microsoft.com/office/drawing/2014/main" id="{61D53CF0-CD90-54AB-06E2-2E5FB4EC97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5628" y="5700632"/>
            <a:ext cx="305552" cy="333221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Line 22">
            <a:extLst>
              <a:ext uri="{FF2B5EF4-FFF2-40B4-BE49-F238E27FC236}">
                <a16:creationId xmlns:a16="http://schemas.microsoft.com/office/drawing/2014/main" id="{3129E0C1-B02A-C328-3748-CFB75B340E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539" y="4584173"/>
            <a:ext cx="647132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B7F6EECA-9623-EF48-25E1-4603C06A34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98851" y="3635646"/>
            <a:ext cx="602364" cy="74495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1ED61FE7-6804-9B77-E666-DD7979210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3994" y="3677476"/>
            <a:ext cx="739581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Line 25">
            <a:extLst>
              <a:ext uri="{FF2B5EF4-FFF2-40B4-BE49-F238E27FC236}">
                <a16:creationId xmlns:a16="http://schemas.microsoft.com/office/drawing/2014/main" id="{8398FADE-6FE1-4027-D7AC-80682A9F6D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946" y="4633833"/>
            <a:ext cx="262064" cy="57726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3447F274-115E-994F-4D11-64536E22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794" y="20772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503AAB6B-D0DB-C162-B19D-782622241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594" y="31440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2C1120D5-41AB-3E03-997B-04C5FEC62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994" y="31440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D0B15BCD-8ADF-BF64-66BC-DB09F97B9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344" y="4132967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5A9C0E90-BBE1-DA31-ABAF-4F1C6DBDF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794" y="32202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3" name="Oval 8">
            <a:extLst>
              <a:ext uri="{FF2B5EF4-FFF2-40B4-BE49-F238E27FC236}">
                <a16:creationId xmlns:a16="http://schemas.microsoft.com/office/drawing/2014/main" id="{3F088251-9EA4-FCD7-AEA8-6A55CB450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5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2A7726F7-B20E-85B6-7841-73269CEEF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379" y="5146452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25" name="Oval 10">
            <a:extLst>
              <a:ext uri="{FF2B5EF4-FFF2-40B4-BE49-F238E27FC236}">
                <a16:creationId xmlns:a16="http://schemas.microsoft.com/office/drawing/2014/main" id="{65268FD5-0A57-D4B1-A4B9-E22DA6AC6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08" y="5167233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26" name="Oval 11">
            <a:extLst>
              <a:ext uri="{FF2B5EF4-FFF2-40B4-BE49-F238E27FC236}">
                <a16:creationId xmlns:a16="http://schemas.microsoft.com/office/drawing/2014/main" id="{79B83163-BA07-20EB-0C02-3A0188EB8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08" y="5167233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27" name="Oval 12">
            <a:extLst>
              <a:ext uri="{FF2B5EF4-FFF2-40B4-BE49-F238E27FC236}">
                <a16:creationId xmlns:a16="http://schemas.microsoft.com/office/drawing/2014/main" id="{6F99FB8A-5877-5084-48A7-A47948FC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7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7BF5F0A8-209E-5585-5F7B-2EED6EA67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5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B6210BF7-5AC7-C046-FD7E-C997B91E7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972" y="5983770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F0461EF2-E30C-A6E0-3628-199ADF8E5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918" y="3139612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B05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31" name="Line 18">
            <a:extLst>
              <a:ext uri="{FF2B5EF4-FFF2-40B4-BE49-F238E27FC236}">
                <a16:creationId xmlns:a16="http://schemas.microsoft.com/office/drawing/2014/main" id="{D9567987-CD91-3F96-707C-F218479B55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50768" y="3677476"/>
            <a:ext cx="234247" cy="470696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446AC-3B6B-9489-C8E7-47D71EB94764}"/>
              </a:ext>
            </a:extLst>
          </p:cNvPr>
          <p:cNvSpPr txBox="1"/>
          <p:nvPr/>
        </p:nvSpPr>
        <p:spPr>
          <a:xfrm>
            <a:off x="358004" y="3224897"/>
            <a:ext cx="848297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 =?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B467C8-6540-2A68-CA17-73AD1090AA42}"/>
              </a:ext>
            </a:extLst>
          </p:cNvPr>
          <p:cNvSpPr txBox="1"/>
          <p:nvPr/>
        </p:nvSpPr>
        <p:spPr>
          <a:xfrm>
            <a:off x="357125" y="4206230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h=?</a:t>
            </a: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50E30178-4889-4811-31CD-4D125B661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15" y="5165443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36" name="Line 18">
            <a:extLst>
              <a:ext uri="{FF2B5EF4-FFF2-40B4-BE49-F238E27FC236}">
                <a16:creationId xmlns:a16="http://schemas.microsoft.com/office/drawing/2014/main" id="{6DF2B8EF-408B-FE76-71A9-9D659F9213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946" y="4663070"/>
            <a:ext cx="247364" cy="533399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CB092E-8125-F160-4D40-38F0D71C95B3}"/>
              </a:ext>
            </a:extLst>
          </p:cNvPr>
          <p:cNvSpPr txBox="1"/>
          <p:nvPr/>
        </p:nvSpPr>
        <p:spPr>
          <a:xfrm>
            <a:off x="-38899" y="5247477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h=1</a:t>
            </a:r>
          </a:p>
        </p:txBody>
      </p:sp>
      <p:sp>
        <p:nvSpPr>
          <p:cNvPr id="32" name="Line 18">
            <a:extLst>
              <a:ext uri="{FF2B5EF4-FFF2-40B4-BE49-F238E27FC236}">
                <a16:creationId xmlns:a16="http://schemas.microsoft.com/office/drawing/2014/main" id="{9F51DE71-D2F1-9254-DC72-27715B624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6767" y="4618868"/>
            <a:ext cx="308821" cy="557399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Oval 11">
            <a:extLst>
              <a:ext uri="{FF2B5EF4-FFF2-40B4-BE49-F238E27FC236}">
                <a16:creationId xmlns:a16="http://schemas.microsoft.com/office/drawing/2014/main" id="{261E8E2A-8E54-EE49-BA70-1378C689B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923" y="5165443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2DF1D-B6D5-253D-9CC5-51DF5E2D8E08}"/>
              </a:ext>
            </a:extLst>
          </p:cNvPr>
          <p:cNvSpPr txBox="1"/>
          <p:nvPr/>
        </p:nvSpPr>
        <p:spPr>
          <a:xfrm>
            <a:off x="1057336" y="5305145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h=?</a:t>
            </a:r>
          </a:p>
        </p:txBody>
      </p:sp>
      <p:sp>
        <p:nvSpPr>
          <p:cNvPr id="47" name="Line 18">
            <a:extLst>
              <a:ext uri="{FF2B5EF4-FFF2-40B4-BE49-F238E27FC236}">
                <a16:creationId xmlns:a16="http://schemas.microsoft.com/office/drawing/2014/main" id="{AC025518-2D61-9F0C-1100-DEF20C7809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8535" y="5674477"/>
            <a:ext cx="302645" cy="36933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33B9AA-CFE0-8642-5C4F-32A853646505}"/>
              </a:ext>
            </a:extLst>
          </p:cNvPr>
          <p:cNvSpPr txBox="1"/>
          <p:nvPr/>
        </p:nvSpPr>
        <p:spPr>
          <a:xfrm>
            <a:off x="516365" y="6069055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h=1</a:t>
            </a:r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D19E2116-0317-F50C-6506-A32938E1D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972" y="5983770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FFEDFB-677D-6A07-1231-6F98A7AF031D}"/>
              </a:ext>
            </a:extLst>
          </p:cNvPr>
          <p:cNvSpPr txBox="1"/>
          <p:nvPr/>
        </p:nvSpPr>
        <p:spPr>
          <a:xfrm>
            <a:off x="1051416" y="5294830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590205-FF81-8F9D-8D2C-C4CDD2677382}"/>
              </a:ext>
            </a:extLst>
          </p:cNvPr>
          <p:cNvSpPr txBox="1"/>
          <p:nvPr/>
        </p:nvSpPr>
        <p:spPr>
          <a:xfrm>
            <a:off x="364883" y="4196580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3D48A-D31A-E11E-EFC5-5ACD91515DD0}"/>
              </a:ext>
            </a:extLst>
          </p:cNvPr>
          <p:cNvSpPr txBox="1"/>
          <p:nvPr/>
        </p:nvSpPr>
        <p:spPr>
          <a:xfrm>
            <a:off x="1632918" y="4178370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h=?</a:t>
            </a:r>
          </a:p>
        </p:txBody>
      </p:sp>
      <p:sp>
        <p:nvSpPr>
          <p:cNvPr id="42" name="Oval 8">
            <a:extLst>
              <a:ext uri="{FF2B5EF4-FFF2-40B4-BE49-F238E27FC236}">
                <a16:creationId xmlns:a16="http://schemas.microsoft.com/office/drawing/2014/main" id="{61FEECEF-55B2-C2E5-C900-FEBA9154E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514" y="4113899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</a:p>
        </p:txBody>
      </p:sp>
      <p:sp>
        <p:nvSpPr>
          <p:cNvPr id="44" name="Line 18">
            <a:extLst>
              <a:ext uri="{FF2B5EF4-FFF2-40B4-BE49-F238E27FC236}">
                <a16:creationId xmlns:a16="http://schemas.microsoft.com/office/drawing/2014/main" id="{E16EDD31-70AA-B75A-E95C-9BED3C5527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2064" y="3639184"/>
            <a:ext cx="653620" cy="49199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Line 18">
            <a:extLst>
              <a:ext uri="{FF2B5EF4-FFF2-40B4-BE49-F238E27FC236}">
                <a16:creationId xmlns:a16="http://schemas.microsoft.com/office/drawing/2014/main" id="{E82EDD83-F661-7D18-B47F-8EB4F9125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793" y="4604718"/>
            <a:ext cx="529649" cy="51285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83B2AD-0558-3BFC-FFAE-04073B76A143}"/>
              </a:ext>
            </a:extLst>
          </p:cNvPr>
          <p:cNvSpPr txBox="1"/>
          <p:nvPr/>
        </p:nvSpPr>
        <p:spPr>
          <a:xfrm>
            <a:off x="2402625" y="5247477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h=?</a:t>
            </a:r>
          </a:p>
        </p:txBody>
      </p:sp>
      <p:sp>
        <p:nvSpPr>
          <p:cNvPr id="51" name="Oval 9">
            <a:extLst>
              <a:ext uri="{FF2B5EF4-FFF2-40B4-BE49-F238E27FC236}">
                <a16:creationId xmlns:a16="http://schemas.microsoft.com/office/drawing/2014/main" id="{40AE7E7E-C057-D9BC-37C5-8E1993540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949" y="5150551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122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6" grpId="0"/>
      <p:bldP spid="37" grpId="0"/>
      <p:bldP spid="40" grpId="0"/>
      <p:bldP spid="41" grpId="0"/>
      <p:bldP spid="42" grpId="0" animBg="1"/>
      <p:bldP spid="44" grpId="0" animBg="1"/>
      <p:bldP spid="45" grpId="0" animBg="1"/>
      <p:bldP spid="50" grpId="0"/>
      <p:bldP spid="5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A9590205-FF81-8F9D-8D2C-C4CDD2677382}"/>
              </a:ext>
            </a:extLst>
          </p:cNvPr>
          <p:cNvSpPr txBox="1"/>
          <p:nvPr/>
        </p:nvSpPr>
        <p:spPr>
          <a:xfrm>
            <a:off x="336036" y="4215001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FFEDFB-677D-6A07-1231-6F98A7AF031D}"/>
              </a:ext>
            </a:extLst>
          </p:cNvPr>
          <p:cNvSpPr txBox="1"/>
          <p:nvPr/>
        </p:nvSpPr>
        <p:spPr>
          <a:xfrm>
            <a:off x="1061575" y="5303355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h=2</a:t>
            </a:r>
          </a:p>
        </p:txBody>
      </p:sp>
      <p:sp>
        <p:nvSpPr>
          <p:cNvPr id="43" name="Oval 6">
            <a:extLst>
              <a:ext uri="{FF2B5EF4-FFF2-40B4-BE49-F238E27FC236}">
                <a16:creationId xmlns:a16="http://schemas.microsoft.com/office/drawing/2014/main" id="{07C89FDD-1A76-7EA6-209D-9BC9A18BE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8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2. THUẬT TOÁN TÌM CHIỀU CAO VÀ ĐỘ SÂU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2.1. </a:t>
            </a:r>
            <a:r>
              <a:rPr lang="en-US" sz="2600" dirty="0" err="1"/>
              <a:t>Tìm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 </a:t>
            </a:r>
            <a:r>
              <a:rPr lang="en-US" sz="2600" dirty="0" err="1"/>
              <a:t>cao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một</a:t>
            </a:r>
            <a:r>
              <a:rPr lang="en-US" sz="2600" dirty="0"/>
              <a:t> </a:t>
            </a:r>
            <a:r>
              <a:rPr lang="en-US" sz="2600" dirty="0" err="1"/>
              <a:t>nút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72</a:t>
            </a:fld>
            <a:endParaRPr lang="vi-VN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662467-6831-8152-0DE9-FC239095637E}"/>
              </a:ext>
            </a:extLst>
          </p:cNvPr>
          <p:cNvSpPr txBox="1">
            <a:spLocks/>
          </p:cNvSpPr>
          <p:nvPr/>
        </p:nvSpPr>
        <p:spPr>
          <a:xfrm>
            <a:off x="1847528" y="1517372"/>
            <a:ext cx="4320480" cy="559905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27397D-0E22-EC07-32BD-3F235BB13505}"/>
              </a:ext>
            </a:extLst>
          </p:cNvPr>
          <p:cNvSpPr txBox="1">
            <a:spLocks/>
          </p:cNvSpPr>
          <p:nvPr/>
        </p:nvSpPr>
        <p:spPr>
          <a:xfrm>
            <a:off x="7491374" y="2274531"/>
            <a:ext cx="4176464" cy="381642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 height(Node* p){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if(p == NULL) return 0;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int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0;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Node* q = p-&gt;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leftMostChild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while(q != NULL){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int h = height(q);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if(h &gt;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h;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q = q-&gt;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rightSibling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return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+ 1;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BA53C205-7CD6-ABF8-4E96-E71E82FFE2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1181" y="2582673"/>
            <a:ext cx="65919" cy="570932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Line 16">
            <a:extLst>
              <a:ext uri="{FF2B5EF4-FFF2-40B4-BE49-F238E27FC236}">
                <a16:creationId xmlns:a16="http://schemas.microsoft.com/office/drawing/2014/main" id="{790E4207-D357-C16F-80EA-FB503A9BF6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7528" y="2458276"/>
            <a:ext cx="1599672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Line 17">
            <a:extLst>
              <a:ext uri="{FF2B5EF4-FFF2-40B4-BE49-F238E27FC236}">
                <a16:creationId xmlns:a16="http://schemas.microsoft.com/office/drawing/2014/main" id="{EE266D06-4EBE-AD58-68E7-00380C65D8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070" y="2576441"/>
            <a:ext cx="2056146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Line 18">
            <a:extLst>
              <a:ext uri="{FF2B5EF4-FFF2-40B4-BE49-F238E27FC236}">
                <a16:creationId xmlns:a16="http://schemas.microsoft.com/office/drawing/2014/main" id="{2AAEA26C-ABF2-F456-1E67-4C22705125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14689" y="3662272"/>
            <a:ext cx="277343" cy="557265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45808614-71E5-749E-729E-34A22B3B6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1835" y="3642648"/>
            <a:ext cx="832028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BA8B36A8-CDEC-A39A-7D5C-806D25F4E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9771" y="4584173"/>
            <a:ext cx="369790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Line 21">
            <a:extLst>
              <a:ext uri="{FF2B5EF4-FFF2-40B4-BE49-F238E27FC236}">
                <a16:creationId xmlns:a16="http://schemas.microsoft.com/office/drawing/2014/main" id="{61D53CF0-CD90-54AB-06E2-2E5FB4EC97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5628" y="5700632"/>
            <a:ext cx="305552" cy="333221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Line 22">
            <a:extLst>
              <a:ext uri="{FF2B5EF4-FFF2-40B4-BE49-F238E27FC236}">
                <a16:creationId xmlns:a16="http://schemas.microsoft.com/office/drawing/2014/main" id="{3129E0C1-B02A-C328-3748-CFB75B340E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0539" y="4584173"/>
            <a:ext cx="647132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B7F6EECA-9623-EF48-25E1-4603C06A34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98851" y="3635646"/>
            <a:ext cx="602364" cy="74495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1ED61FE7-6804-9B77-E666-DD7979210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3994" y="3677476"/>
            <a:ext cx="739581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Line 25">
            <a:extLst>
              <a:ext uri="{FF2B5EF4-FFF2-40B4-BE49-F238E27FC236}">
                <a16:creationId xmlns:a16="http://schemas.microsoft.com/office/drawing/2014/main" id="{8398FADE-6FE1-4027-D7AC-80682A9F6D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946" y="4633833"/>
            <a:ext cx="262064" cy="57726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3447F274-115E-994F-4D11-64536E22A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794" y="20772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503AAB6B-D0DB-C162-B19D-782622241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594" y="31440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2C1120D5-41AB-3E03-997B-04C5FEC62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994" y="31440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D0B15BCD-8ADF-BF64-66BC-DB09F97B9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344" y="4132967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5A9C0E90-BBE1-DA31-ABAF-4F1C6DBDF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794" y="322027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3" name="Oval 8">
            <a:extLst>
              <a:ext uri="{FF2B5EF4-FFF2-40B4-BE49-F238E27FC236}">
                <a16:creationId xmlns:a16="http://schemas.microsoft.com/office/drawing/2014/main" id="{3F088251-9EA4-FCD7-AEA8-6A55CB450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5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2A7726F7-B20E-85B6-7841-73269CEEF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379" y="5146452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25" name="Oval 10">
            <a:extLst>
              <a:ext uri="{FF2B5EF4-FFF2-40B4-BE49-F238E27FC236}">
                <a16:creationId xmlns:a16="http://schemas.microsoft.com/office/drawing/2014/main" id="{65268FD5-0A57-D4B1-A4B9-E22DA6AC6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08" y="5167233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26" name="Oval 11">
            <a:extLst>
              <a:ext uri="{FF2B5EF4-FFF2-40B4-BE49-F238E27FC236}">
                <a16:creationId xmlns:a16="http://schemas.microsoft.com/office/drawing/2014/main" id="{79B83163-BA07-20EB-0C02-3A0188EB8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08" y="5167233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27" name="Oval 12">
            <a:extLst>
              <a:ext uri="{FF2B5EF4-FFF2-40B4-BE49-F238E27FC236}">
                <a16:creationId xmlns:a16="http://schemas.microsoft.com/office/drawing/2014/main" id="{6F99FB8A-5877-5084-48A7-A47948FC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7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7BF5F0A8-209E-5585-5F7B-2EED6EA67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594" y="413296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B6210BF7-5AC7-C046-FD7E-C997B91E7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972" y="5983770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F0461EF2-E30C-A6E0-3628-199ADF8E5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918" y="3139612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B05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31" name="Line 18">
            <a:extLst>
              <a:ext uri="{FF2B5EF4-FFF2-40B4-BE49-F238E27FC236}">
                <a16:creationId xmlns:a16="http://schemas.microsoft.com/office/drawing/2014/main" id="{D9567987-CD91-3F96-707C-F218479B55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50768" y="3677476"/>
            <a:ext cx="234247" cy="470696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446AC-3B6B-9489-C8E7-47D71EB94764}"/>
              </a:ext>
            </a:extLst>
          </p:cNvPr>
          <p:cNvSpPr txBox="1"/>
          <p:nvPr/>
        </p:nvSpPr>
        <p:spPr>
          <a:xfrm>
            <a:off x="358004" y="3224897"/>
            <a:ext cx="848297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 =?</a:t>
            </a: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50E30178-4889-4811-31CD-4D125B661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15" y="5165443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36" name="Line 18">
            <a:extLst>
              <a:ext uri="{FF2B5EF4-FFF2-40B4-BE49-F238E27FC236}">
                <a16:creationId xmlns:a16="http://schemas.microsoft.com/office/drawing/2014/main" id="{6DF2B8EF-408B-FE76-71A9-9D659F9213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946" y="4663070"/>
            <a:ext cx="247364" cy="533399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CB092E-8125-F160-4D40-38F0D71C95B3}"/>
              </a:ext>
            </a:extLst>
          </p:cNvPr>
          <p:cNvSpPr txBox="1"/>
          <p:nvPr/>
        </p:nvSpPr>
        <p:spPr>
          <a:xfrm>
            <a:off x="-38899" y="5247477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h=1</a:t>
            </a:r>
          </a:p>
        </p:txBody>
      </p:sp>
      <p:sp>
        <p:nvSpPr>
          <p:cNvPr id="32" name="Line 18">
            <a:extLst>
              <a:ext uri="{FF2B5EF4-FFF2-40B4-BE49-F238E27FC236}">
                <a16:creationId xmlns:a16="http://schemas.microsoft.com/office/drawing/2014/main" id="{9F51DE71-D2F1-9254-DC72-27715B624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6767" y="4618868"/>
            <a:ext cx="308821" cy="557399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Oval 11">
            <a:extLst>
              <a:ext uri="{FF2B5EF4-FFF2-40B4-BE49-F238E27FC236}">
                <a16:creationId xmlns:a16="http://schemas.microsoft.com/office/drawing/2014/main" id="{261E8E2A-8E54-EE49-BA70-1378C689B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923" y="5165443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2DF1D-B6D5-253D-9CC5-51DF5E2D8E08}"/>
              </a:ext>
            </a:extLst>
          </p:cNvPr>
          <p:cNvSpPr txBox="1"/>
          <p:nvPr/>
        </p:nvSpPr>
        <p:spPr>
          <a:xfrm>
            <a:off x="1057336" y="5305145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h=?</a:t>
            </a:r>
          </a:p>
        </p:txBody>
      </p:sp>
      <p:sp>
        <p:nvSpPr>
          <p:cNvPr id="47" name="Line 18">
            <a:extLst>
              <a:ext uri="{FF2B5EF4-FFF2-40B4-BE49-F238E27FC236}">
                <a16:creationId xmlns:a16="http://schemas.microsoft.com/office/drawing/2014/main" id="{AC025518-2D61-9F0C-1100-DEF20C7809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8535" y="5674477"/>
            <a:ext cx="302645" cy="36933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33B9AA-CFE0-8642-5C4F-32A853646505}"/>
              </a:ext>
            </a:extLst>
          </p:cNvPr>
          <p:cNvSpPr txBox="1"/>
          <p:nvPr/>
        </p:nvSpPr>
        <p:spPr>
          <a:xfrm>
            <a:off x="516365" y="6069055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h=1</a:t>
            </a:r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D19E2116-0317-F50C-6506-A32938E1D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972" y="5983770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3D48A-D31A-E11E-EFC5-5ACD91515DD0}"/>
              </a:ext>
            </a:extLst>
          </p:cNvPr>
          <p:cNvSpPr txBox="1"/>
          <p:nvPr/>
        </p:nvSpPr>
        <p:spPr>
          <a:xfrm>
            <a:off x="1632918" y="4178370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h=?</a:t>
            </a:r>
          </a:p>
        </p:txBody>
      </p:sp>
      <p:sp>
        <p:nvSpPr>
          <p:cNvPr id="42" name="Oval 8">
            <a:extLst>
              <a:ext uri="{FF2B5EF4-FFF2-40B4-BE49-F238E27FC236}">
                <a16:creationId xmlns:a16="http://schemas.microsoft.com/office/drawing/2014/main" id="{61FEECEF-55B2-C2E5-C900-FEBA9154E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514" y="4113899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</a:p>
        </p:txBody>
      </p:sp>
      <p:sp>
        <p:nvSpPr>
          <p:cNvPr id="44" name="Line 18">
            <a:extLst>
              <a:ext uri="{FF2B5EF4-FFF2-40B4-BE49-F238E27FC236}">
                <a16:creationId xmlns:a16="http://schemas.microsoft.com/office/drawing/2014/main" id="{E16EDD31-70AA-B75A-E95C-9BED3C5527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2064" y="3639184"/>
            <a:ext cx="653620" cy="49199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Line 18">
            <a:extLst>
              <a:ext uri="{FF2B5EF4-FFF2-40B4-BE49-F238E27FC236}">
                <a16:creationId xmlns:a16="http://schemas.microsoft.com/office/drawing/2014/main" id="{E82EDD83-F661-7D18-B47F-8EB4F9125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793" y="4604718"/>
            <a:ext cx="529649" cy="51285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arrow"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83B2AD-0558-3BFC-FFAE-04073B76A143}"/>
              </a:ext>
            </a:extLst>
          </p:cNvPr>
          <p:cNvSpPr txBox="1"/>
          <p:nvPr/>
        </p:nvSpPr>
        <p:spPr>
          <a:xfrm>
            <a:off x="2402625" y="5247477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h=1</a:t>
            </a:r>
          </a:p>
        </p:txBody>
      </p:sp>
      <p:sp>
        <p:nvSpPr>
          <p:cNvPr id="51" name="Oval 9">
            <a:extLst>
              <a:ext uri="{FF2B5EF4-FFF2-40B4-BE49-F238E27FC236}">
                <a16:creationId xmlns:a16="http://schemas.microsoft.com/office/drawing/2014/main" id="{40AE7E7E-C057-D9BC-37C5-8E1993540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949" y="5150551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8CA19C-3D22-AB24-AE12-70C002A711FB}"/>
              </a:ext>
            </a:extLst>
          </p:cNvPr>
          <p:cNvSpPr txBox="1"/>
          <p:nvPr/>
        </p:nvSpPr>
        <p:spPr>
          <a:xfrm>
            <a:off x="1637741" y="4173820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h=2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8316AB-1D95-C630-E5ED-6B18328E6BA2}"/>
              </a:ext>
            </a:extLst>
          </p:cNvPr>
          <p:cNvSpPr txBox="1"/>
          <p:nvPr/>
        </p:nvSpPr>
        <p:spPr>
          <a:xfrm>
            <a:off x="354328" y="3220277"/>
            <a:ext cx="848297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 =4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558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1" grpId="0"/>
      <p:bldP spid="44" grpId="0" animBg="1"/>
      <p:bldP spid="52" grpId="0"/>
      <p:bldP spid="5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2. THUẬT TOÁN TÌM CHIỀU CAO VÀ ĐỘ SÂU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600" dirty="0"/>
              <a:t>2.2. </a:t>
            </a:r>
            <a:r>
              <a:rPr lang="en-US" sz="2600" dirty="0" err="1"/>
              <a:t>Tìm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 </a:t>
            </a:r>
            <a:r>
              <a:rPr lang="en-US" sz="2600" dirty="0" err="1"/>
              <a:t>sâu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một</a:t>
            </a:r>
            <a:r>
              <a:rPr lang="en-US" sz="2600" dirty="0"/>
              <a:t> </a:t>
            </a:r>
            <a:r>
              <a:rPr lang="en-US" sz="2600" dirty="0" err="1"/>
              <a:t>nút</a:t>
            </a:r>
            <a:endParaRPr lang="en-US" sz="26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73</a:t>
            </a:fld>
            <a:endParaRPr lang="vi-V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A029E9-2D14-59F6-EC7D-2F4AFAD6078A}"/>
              </a:ext>
            </a:extLst>
          </p:cNvPr>
          <p:cNvSpPr txBox="1">
            <a:spLocks/>
          </p:cNvSpPr>
          <p:nvPr/>
        </p:nvSpPr>
        <p:spPr>
          <a:xfrm>
            <a:off x="1847528" y="1517904"/>
            <a:ext cx="4320480" cy="559374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sâu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BF60A0-0F12-AEB3-F575-D8B4B31C2FA5}"/>
              </a:ext>
            </a:extLst>
          </p:cNvPr>
          <p:cNvSpPr txBox="1">
            <a:spLocks/>
          </p:cNvSpPr>
          <p:nvPr/>
        </p:nvSpPr>
        <p:spPr>
          <a:xfrm>
            <a:off x="7266679" y="1782575"/>
            <a:ext cx="4176464" cy="472622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 depth(Node* r, int v, int d){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// d la do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cua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nut r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if(r == NULL) return -1;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if(r-&gt;id == v) return d;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Node* p = r-&gt;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leftMostChild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while(p != NULL){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if(p-&gt;id == v) return d+1;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int dv = depth(p,v,d+1);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if(dv &gt; 0) return dv;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p = p-&gt;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rightSibling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return -1;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 </a:t>
            </a:r>
            <a:r>
              <a:rPr lang="en-GB" sz="1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find_depth</a:t>
            </a: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(Node* r, int v){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return depth(r,v,1);</a:t>
            </a:r>
          </a:p>
          <a:p>
            <a:pPr marL="0" indent="0">
              <a:buNone/>
            </a:pPr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EDFE731F-1F9B-980E-2836-76FD0DB27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224" y="422323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6" name="Line 15">
            <a:extLst>
              <a:ext uri="{FF2B5EF4-FFF2-40B4-BE49-F238E27FC236}">
                <a16:creationId xmlns:a16="http://schemas.microsoft.com/office/drawing/2014/main" id="{26E2C0D5-A7D9-212A-5165-D0808EDF40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7117" y="2672943"/>
            <a:ext cx="65919" cy="570932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Line 16">
            <a:extLst>
              <a:ext uri="{FF2B5EF4-FFF2-40B4-BE49-F238E27FC236}">
                <a16:creationId xmlns:a16="http://schemas.microsoft.com/office/drawing/2014/main" id="{3780D3DB-EA72-8BB5-FFA3-B51858A36E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33464" y="2548546"/>
            <a:ext cx="1599672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Line 17">
            <a:extLst>
              <a:ext uri="{FF2B5EF4-FFF2-40B4-BE49-F238E27FC236}">
                <a16:creationId xmlns:a16="http://schemas.microsoft.com/office/drawing/2014/main" id="{144D1C48-3242-17A9-B3E5-A1620DE603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1006" y="2666711"/>
            <a:ext cx="2056146" cy="820167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C75E5D2E-C438-B8C1-5FD7-1EAFB64CF0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0625" y="3752542"/>
            <a:ext cx="277343" cy="557265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11A78ECF-09A3-A886-BF77-052D54637B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7771" y="3732918"/>
            <a:ext cx="832028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Line 20">
            <a:extLst>
              <a:ext uri="{FF2B5EF4-FFF2-40B4-BE49-F238E27FC236}">
                <a16:creationId xmlns:a16="http://schemas.microsoft.com/office/drawing/2014/main" id="{4C84B033-1DA8-4A3D-BBB0-36D08BFAE6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5707" y="4674443"/>
            <a:ext cx="369790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A8FC8EFF-3F5C-5C5B-B043-B2ADA63CD7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61564" y="5790902"/>
            <a:ext cx="305552" cy="333221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Line 22">
            <a:extLst>
              <a:ext uri="{FF2B5EF4-FFF2-40B4-BE49-F238E27FC236}">
                <a16:creationId xmlns:a16="http://schemas.microsoft.com/office/drawing/2014/main" id="{57E5D4DC-B886-F21D-CDFC-CE4968397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6475" y="4674443"/>
            <a:ext cx="647132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Line 23">
            <a:extLst>
              <a:ext uri="{FF2B5EF4-FFF2-40B4-BE49-F238E27FC236}">
                <a16:creationId xmlns:a16="http://schemas.microsoft.com/office/drawing/2014/main" id="{712BED02-33EB-DB86-6899-23AF5050E0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4787" y="3725916"/>
            <a:ext cx="602364" cy="74495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Line 24">
            <a:extLst>
              <a:ext uri="{FF2B5EF4-FFF2-40B4-BE49-F238E27FC236}">
                <a16:creationId xmlns:a16="http://schemas.microsoft.com/office/drawing/2014/main" id="{9550B69B-CC83-3651-B644-45737B9593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9930" y="3767746"/>
            <a:ext cx="739581" cy="62692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Line 25">
            <a:extLst>
              <a:ext uri="{FF2B5EF4-FFF2-40B4-BE49-F238E27FC236}">
                <a16:creationId xmlns:a16="http://schemas.microsoft.com/office/drawing/2014/main" id="{729936C6-9BAF-7533-D911-F00FEF2BA2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1882" y="4724103"/>
            <a:ext cx="262064" cy="577263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6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826D76-4C91-18F2-5422-C59CD6BF2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730" y="216754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2098471E-F19A-4DEC-D772-D42D4DA42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530" y="323434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F40A8A56-2344-111A-EE15-4D5D33F8F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930" y="323434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C124A520-951F-B885-4D6A-470B46E12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280" y="4223237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D2BEB3C3-8CC7-F26B-16F3-6EE6DBA5F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730" y="331054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E588FFC1-06AA-0EF5-66E6-CF26B21F9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530" y="422323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D97FFF0F-4B72-1A7A-1C43-7BA9421E4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2315" y="5236722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2376FACE-4C11-E66B-ECA0-9A9FF2BD7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44" y="5257503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27" name="Oval 11">
            <a:extLst>
              <a:ext uri="{FF2B5EF4-FFF2-40B4-BE49-F238E27FC236}">
                <a16:creationId xmlns:a16="http://schemas.microsoft.com/office/drawing/2014/main" id="{2810D92D-C8E6-78AD-051A-2AD18B0CA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744" y="5257503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E1235259-47DE-B4F3-8962-AEA0EE680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730" y="422323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9" name="Oval 13">
            <a:extLst>
              <a:ext uri="{FF2B5EF4-FFF2-40B4-BE49-F238E27FC236}">
                <a16:creationId xmlns:a16="http://schemas.microsoft.com/office/drawing/2014/main" id="{F9911790-E1D0-4D5C-94D8-C2F0CC975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530" y="4223237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  <p:sp>
        <p:nvSpPr>
          <p:cNvPr id="30" name="Oval 14">
            <a:extLst>
              <a:ext uri="{FF2B5EF4-FFF2-40B4-BE49-F238E27FC236}">
                <a16:creationId xmlns:a16="http://schemas.microsoft.com/office/drawing/2014/main" id="{D122E415-CF11-870E-B4BD-816809066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908" y="6074040"/>
            <a:ext cx="560823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84C3A333-F84F-61DC-BB85-7C5DD858B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854" y="3229882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B05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684562-DF71-E768-98B0-C25FA7D1E6DB}"/>
              </a:ext>
            </a:extLst>
          </p:cNvPr>
          <p:cNvSpPr txBox="1"/>
          <p:nvPr/>
        </p:nvSpPr>
        <p:spPr>
          <a:xfrm>
            <a:off x="2047815" y="2233110"/>
            <a:ext cx="848297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 =1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281202-377A-7292-45F6-5DD425022113}"/>
              </a:ext>
            </a:extLst>
          </p:cNvPr>
          <p:cNvSpPr txBox="1"/>
          <p:nvPr/>
        </p:nvSpPr>
        <p:spPr>
          <a:xfrm>
            <a:off x="443061" y="4296500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d=3</a:t>
            </a: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0C66023A-00BC-5D46-14EC-C0BB74BA0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51" y="5255713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918039-462C-F07F-7DE3-24AC87790EF6}"/>
              </a:ext>
            </a:extLst>
          </p:cNvPr>
          <p:cNvSpPr txBox="1"/>
          <p:nvPr/>
        </p:nvSpPr>
        <p:spPr>
          <a:xfrm>
            <a:off x="3751046" y="5318756"/>
            <a:ext cx="848297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 =?</a:t>
            </a:r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EAF5F0DA-98BA-4BAE-789C-A834F4B8C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729" y="2167546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96A1AC-5BC7-8876-0C45-F58A4DBE7C27}"/>
              </a:ext>
            </a:extLst>
          </p:cNvPr>
          <p:cNvSpPr txBox="1"/>
          <p:nvPr/>
        </p:nvSpPr>
        <p:spPr>
          <a:xfrm>
            <a:off x="517733" y="3281715"/>
            <a:ext cx="848297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 =2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C85F9E-4400-C16D-87C0-723116678565}"/>
              </a:ext>
            </a:extLst>
          </p:cNvPr>
          <p:cNvSpPr txBox="1"/>
          <p:nvPr/>
        </p:nvSpPr>
        <p:spPr>
          <a:xfrm>
            <a:off x="0" y="5337747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d=4</a:t>
            </a:r>
          </a:p>
        </p:txBody>
      </p:sp>
      <p:sp>
        <p:nvSpPr>
          <p:cNvPr id="46" name="Oval 11">
            <a:extLst>
              <a:ext uri="{FF2B5EF4-FFF2-40B4-BE49-F238E27FC236}">
                <a16:creationId xmlns:a16="http://schemas.microsoft.com/office/drawing/2014/main" id="{97DD6163-A951-1BED-0C92-718CA84A0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836" y="5272458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2CD15D-A60C-6528-7311-4A1265DF9539}"/>
              </a:ext>
            </a:extLst>
          </p:cNvPr>
          <p:cNvSpPr txBox="1"/>
          <p:nvPr/>
        </p:nvSpPr>
        <p:spPr>
          <a:xfrm>
            <a:off x="1117935" y="5346518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d=4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43964D-ADD9-D451-F2A9-D181F5FBEBC6}"/>
              </a:ext>
            </a:extLst>
          </p:cNvPr>
          <p:cNvSpPr txBox="1"/>
          <p:nvPr/>
        </p:nvSpPr>
        <p:spPr>
          <a:xfrm>
            <a:off x="516626" y="6136057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d=5</a:t>
            </a:r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1CC1B9F4-220C-0468-6A91-C09562EC9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716" y="6069777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50" name="Oval 8">
            <a:extLst>
              <a:ext uri="{FF2B5EF4-FFF2-40B4-BE49-F238E27FC236}">
                <a16:creationId xmlns:a16="http://schemas.microsoft.com/office/drawing/2014/main" id="{902A1342-440D-44C6-775B-059D40D40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86" y="4222036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</a:p>
        </p:txBody>
      </p:sp>
      <p:sp>
        <p:nvSpPr>
          <p:cNvPr id="51" name="Oval 9">
            <a:extLst>
              <a:ext uri="{FF2B5EF4-FFF2-40B4-BE49-F238E27FC236}">
                <a16:creationId xmlns:a16="http://schemas.microsoft.com/office/drawing/2014/main" id="{FD657A27-01AF-1F7E-0BAF-185176E11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594" y="5245439"/>
            <a:ext cx="560823" cy="5334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216763-86A1-06C5-EB8E-76B46CC06AA3}"/>
              </a:ext>
            </a:extLst>
          </p:cNvPr>
          <p:cNvSpPr txBox="1"/>
          <p:nvPr/>
        </p:nvSpPr>
        <p:spPr>
          <a:xfrm>
            <a:off x="1712027" y="4347673"/>
            <a:ext cx="792048" cy="3693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d=3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6D698-C82D-646F-5F06-1BBECFED1B78}"/>
              </a:ext>
            </a:extLst>
          </p:cNvPr>
          <p:cNvSpPr txBox="1"/>
          <p:nvPr/>
        </p:nvSpPr>
        <p:spPr>
          <a:xfrm>
            <a:off x="3758394" y="5327473"/>
            <a:ext cx="848297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 =4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889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  <p:bldP spid="33" grpId="0"/>
      <p:bldP spid="34" grpId="0"/>
      <p:bldP spid="35" grpId="0" animBg="1"/>
      <p:bldP spid="42" grpId="0" animBg="1"/>
      <p:bldP spid="43" grpId="0" animBg="1"/>
      <p:bldP spid="44" grpId="0"/>
      <p:bldP spid="45" grpId="0"/>
      <p:bldP spid="46" grpId="0" animBg="1"/>
      <p:bldP spid="47" grpId="0"/>
      <p:bldP spid="48" grpId="0"/>
      <p:bldP spid="49" grpId="0" animBg="1"/>
      <p:bldP spid="50" grpId="0" animBg="1"/>
      <p:bldP spid="51" grpId="0" animBg="1"/>
      <p:bldP spid="52" grpId="0"/>
      <p:bldP spid="5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1.1. Định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8</a:t>
            </a:fld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91935" y="1264104"/>
            <a:ext cx="10957947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 dụ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</a:t>
            </a:r>
            <a:r>
              <a:rPr lang="en-US" sz="24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tế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endParaRPr lang="vi-VN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E295A6-E67A-4230-31D4-62BD6B448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145" y="5960158"/>
            <a:ext cx="7772400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phả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dòng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Bernoulli </a:t>
            </a:r>
          </a:p>
        </p:txBody>
      </p: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FD4B54F9-BBBA-F8D3-E63C-828CB9A34F25}"/>
              </a:ext>
            </a:extLst>
          </p:cNvPr>
          <p:cNvGrpSpPr/>
          <p:nvPr/>
        </p:nvGrpSpPr>
        <p:grpSpPr>
          <a:xfrm>
            <a:off x="2655737" y="1967287"/>
            <a:ext cx="7024827" cy="3752835"/>
            <a:chOff x="1791510" y="2477312"/>
            <a:chExt cx="7024827" cy="3752835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C4D2C541-0142-C441-0280-1CA20A635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980" y="2477312"/>
              <a:ext cx="1186267" cy="831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Nikolaus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1623-1708</a:t>
              </a: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F8C9612-E8ED-3246-0E14-2AE7FB6E7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6578" y="3520667"/>
              <a:ext cx="1086837" cy="5238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Johan I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1667-1748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8B48BA0-C46D-68B3-74C6-234606422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0485" y="3520667"/>
              <a:ext cx="1086837" cy="5238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Nikolaus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1662-1716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ECE15036-BF87-D6FC-A07C-B8C15256B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9500" y="3520667"/>
              <a:ext cx="1086837" cy="5238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Jacob I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1654-1705</a:t>
              </a: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F5777BF4-D3C0-8C31-BB91-FCBA69320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510" y="4620435"/>
              <a:ext cx="1219200" cy="523862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Nikolaus II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1695-1726</a:t>
              </a: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B0823C8E-EB19-8E47-7C0D-E6526CF6B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397" y="4620435"/>
              <a:ext cx="1219200" cy="5238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Daniel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1700-1782</a:t>
              </a: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45C9C43C-4AD1-E92F-81B3-ABE36FE3B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3673" y="4644617"/>
              <a:ext cx="1086837" cy="5238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Johan II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1710-1790</a:t>
              </a: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7CEB5390-FA5E-5B03-2D70-54E1414DA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7829" y="4635092"/>
              <a:ext cx="1086837" cy="5238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Nikolaus I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1687-1759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D5EA60-EEC0-7950-9BF3-F81E4FF5E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4210" y="5706285"/>
              <a:ext cx="1086837" cy="5238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Jacob II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1759-1789</a:t>
              </a:r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651484EF-A0FA-29D9-0885-DAFFB017A9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3123621"/>
              <a:ext cx="481013" cy="3442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Line 19">
              <a:extLst>
                <a:ext uri="{FF2B5EF4-FFF2-40B4-BE49-F238E27FC236}">
                  <a16:creationId xmlns:a16="http://schemas.microsoft.com/office/drawing/2014/main" id="{4DF54F7E-D3B8-A266-DF3C-B4C6180B3B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8310" y="4103955"/>
              <a:ext cx="0" cy="4942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FCDDBEBE-4F9B-9C33-E0BB-4C6C6972A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3234" y="3123621"/>
              <a:ext cx="1932766" cy="349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Line 22">
              <a:extLst>
                <a:ext uri="{FF2B5EF4-FFF2-40B4-BE49-F238E27FC236}">
                  <a16:creationId xmlns:a16="http://schemas.microsoft.com/office/drawing/2014/main" id="{3A6DA8B2-1400-FFB8-E39F-515FF29DD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1" y="3118489"/>
              <a:ext cx="1932766" cy="3442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4241029F-AC6A-BDBF-FC30-A070A1EFEA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3073" y="4106085"/>
              <a:ext cx="1343123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1" name="Line 24">
              <a:extLst>
                <a:ext uri="{FF2B5EF4-FFF2-40B4-BE49-F238E27FC236}">
                  <a16:creationId xmlns:a16="http://schemas.microsoft.com/office/drawing/2014/main" id="{74A2CE1B-36C0-942C-0B57-E0126C51C3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4474" y="5230035"/>
              <a:ext cx="595314" cy="4087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Line 26">
              <a:extLst>
                <a:ext uri="{FF2B5EF4-FFF2-40B4-BE49-F238E27FC236}">
                  <a16:creationId xmlns:a16="http://schemas.microsoft.com/office/drawing/2014/main" id="{3454496F-A413-AF67-A13E-71F900C29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196" y="4106085"/>
              <a:ext cx="1334312" cy="4813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Line 27">
              <a:extLst>
                <a:ext uri="{FF2B5EF4-FFF2-40B4-BE49-F238E27FC236}">
                  <a16:creationId xmlns:a16="http://schemas.microsoft.com/office/drawing/2014/main" id="{E96BC0AB-3521-E719-232A-DFD208AFA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89284" y="5230035"/>
              <a:ext cx="535190" cy="4087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CB699FEB-77E0-28A6-2ADB-1C314E29F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623" y="5706285"/>
              <a:ext cx="1086837" cy="5238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Johan III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1F497D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1746-1807</a:t>
              </a: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723FD986-0539-E45C-89EE-09F06A26D5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196" y="4106085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1F497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5584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D10E-2274-42AE-B26E-7C2E5110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/>
              <a:t>1. </a:t>
            </a:r>
            <a:r>
              <a:rPr lang="en-US" sz="3600" dirty="0"/>
              <a:t>ĐỊNH NGHĨA VÀ CÁC KHÁI NIỆM CHUNG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6A36-F4A8-1DE1-F2DA-802DCA1A4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1.1. Định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F9F952-E169-7C10-AAF5-50777B40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9</a:t>
            </a:fld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491935" y="1264104"/>
            <a:ext cx="10957947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7432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Ví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tế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E295A6-E67A-4230-31D4-62BD6B448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867" y="5490330"/>
            <a:ext cx="7772400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Cây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hành</a:t>
            </a:r>
            <a:r>
              <a:rPr lang="en-US" sz="1600" i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endParaRPr lang="en-US" sz="1600" i="1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7F0A9F-65C7-D367-753E-99ECCDE37A6A}"/>
              </a:ext>
            </a:extLst>
          </p:cNvPr>
          <p:cNvSpPr txBox="1"/>
          <p:nvPr/>
        </p:nvSpPr>
        <p:spPr>
          <a:xfrm>
            <a:off x="4950771" y="2330467"/>
            <a:ext cx="2133600" cy="4616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Ban </a:t>
            </a:r>
            <a:r>
              <a:rPr lang="vi-VN" sz="24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</a:t>
            </a:r>
            <a:r>
              <a:rPr lang="en-US" sz="24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iám đốc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4A6ECB-5843-5AB1-22D0-6C687D3DC895}"/>
              </a:ext>
            </a:extLst>
          </p:cNvPr>
          <p:cNvSpPr txBox="1"/>
          <p:nvPr/>
        </p:nvSpPr>
        <p:spPr>
          <a:xfrm>
            <a:off x="5179371" y="3401732"/>
            <a:ext cx="1219200" cy="5847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Phòng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 vụ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D0E44A-B52E-8A0D-C3D3-BF949CFD85AD}"/>
              </a:ext>
            </a:extLst>
          </p:cNvPr>
          <p:cNvSpPr txBox="1"/>
          <p:nvPr/>
        </p:nvSpPr>
        <p:spPr>
          <a:xfrm>
            <a:off x="3502971" y="3401732"/>
            <a:ext cx="1219200" cy="5847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Phòng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Tổ chức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694E1F-9778-588D-DDA0-D8B336B6BF93}"/>
              </a:ext>
            </a:extLst>
          </p:cNvPr>
          <p:cNvSpPr txBox="1"/>
          <p:nvPr/>
        </p:nvSpPr>
        <p:spPr>
          <a:xfrm>
            <a:off x="1674171" y="3426557"/>
            <a:ext cx="1295400" cy="5847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Phòng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Hành chính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6112FD-1666-6576-7AFA-578368C65AE7}"/>
              </a:ext>
            </a:extLst>
          </p:cNvPr>
          <p:cNvSpPr txBox="1"/>
          <p:nvPr/>
        </p:nvSpPr>
        <p:spPr>
          <a:xfrm>
            <a:off x="6779571" y="3401732"/>
            <a:ext cx="1219200" cy="5847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Phòng Kinh doanh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494EDE-4028-D149-3E81-B089C2F4057E}"/>
              </a:ext>
            </a:extLst>
          </p:cNvPr>
          <p:cNvSpPr txBox="1"/>
          <p:nvPr/>
        </p:nvSpPr>
        <p:spPr>
          <a:xfrm>
            <a:off x="8532171" y="3401732"/>
            <a:ext cx="1219200" cy="5847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Phòng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 hoạch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7564F2-71CD-DB83-147B-19D6D2109832}"/>
              </a:ext>
            </a:extLst>
          </p:cNvPr>
          <p:cNvSpPr txBox="1"/>
          <p:nvPr/>
        </p:nvSpPr>
        <p:spPr>
          <a:xfrm>
            <a:off x="2359971" y="4697131"/>
            <a:ext cx="914400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Văn thư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FF492B-9BC9-31A3-5082-2706DECD4E9E}"/>
              </a:ext>
            </a:extLst>
          </p:cNvPr>
          <p:cNvSpPr txBox="1"/>
          <p:nvPr/>
        </p:nvSpPr>
        <p:spPr>
          <a:xfrm>
            <a:off x="1521771" y="4697131"/>
            <a:ext cx="685800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3C9D51-1D67-6B83-836F-F7B0FC25A91D}"/>
              </a:ext>
            </a:extLst>
          </p:cNvPr>
          <p:cNvSpPr txBox="1"/>
          <p:nvPr/>
        </p:nvSpPr>
        <p:spPr>
          <a:xfrm>
            <a:off x="3502971" y="4697131"/>
            <a:ext cx="914400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B6611B-8FFE-1D38-6E94-4F4D0DE00F6A}"/>
              </a:ext>
            </a:extLst>
          </p:cNvPr>
          <p:cNvSpPr txBox="1"/>
          <p:nvPr/>
        </p:nvSpPr>
        <p:spPr>
          <a:xfrm>
            <a:off x="8151171" y="4697131"/>
            <a:ext cx="914400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48ABD1-B53B-0AAA-C47E-870C526CC75C}"/>
              </a:ext>
            </a:extLst>
          </p:cNvPr>
          <p:cNvSpPr txBox="1"/>
          <p:nvPr/>
        </p:nvSpPr>
        <p:spPr>
          <a:xfrm>
            <a:off x="5788971" y="4697131"/>
            <a:ext cx="914400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F1DBED-8595-CE75-B68D-98EF1A06338E}"/>
              </a:ext>
            </a:extLst>
          </p:cNvPr>
          <p:cNvSpPr txBox="1"/>
          <p:nvPr/>
        </p:nvSpPr>
        <p:spPr>
          <a:xfrm>
            <a:off x="4569771" y="4697131"/>
            <a:ext cx="914400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06BD34-D175-FCB0-32EF-0091BBDA8B6C}"/>
              </a:ext>
            </a:extLst>
          </p:cNvPr>
          <p:cNvSpPr txBox="1"/>
          <p:nvPr/>
        </p:nvSpPr>
        <p:spPr>
          <a:xfrm>
            <a:off x="6855771" y="4697131"/>
            <a:ext cx="914400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75CB58-8948-E642-E27B-9B657FD251AF}"/>
              </a:ext>
            </a:extLst>
          </p:cNvPr>
          <p:cNvSpPr txBox="1"/>
          <p:nvPr/>
        </p:nvSpPr>
        <p:spPr>
          <a:xfrm>
            <a:off x="9217971" y="4697131"/>
            <a:ext cx="914400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479F36-74C0-C79C-458B-033F558B7EB6}"/>
              </a:ext>
            </a:extLst>
          </p:cNvPr>
          <p:cNvCxnSpPr>
            <a:stCxn id="26" idx="2"/>
            <a:endCxn id="29" idx="0"/>
          </p:cNvCxnSpPr>
          <p:nvPr/>
        </p:nvCxnSpPr>
        <p:spPr bwMode="auto">
          <a:xfrm rot="5400000">
            <a:off x="3852510" y="1261493"/>
            <a:ext cx="634425" cy="36957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72FD4C-70C2-F8B7-FC17-E4A2603E7B8B}"/>
              </a:ext>
            </a:extLst>
          </p:cNvPr>
          <p:cNvCxnSpPr>
            <a:stCxn id="26" idx="2"/>
            <a:endCxn id="28" idx="0"/>
          </p:cNvCxnSpPr>
          <p:nvPr/>
        </p:nvCxnSpPr>
        <p:spPr bwMode="auto">
          <a:xfrm rot="5400000">
            <a:off x="4760271" y="2144431"/>
            <a:ext cx="609600" cy="190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C88FB4B-48CA-3CAA-3BB9-601E79D3EAE1}"/>
              </a:ext>
            </a:extLst>
          </p:cNvPr>
          <p:cNvCxnSpPr>
            <a:stCxn id="26" idx="2"/>
            <a:endCxn id="27" idx="0"/>
          </p:cNvCxnSpPr>
          <p:nvPr/>
        </p:nvCxnSpPr>
        <p:spPr bwMode="auto">
          <a:xfrm rot="5400000">
            <a:off x="5598471" y="2982631"/>
            <a:ext cx="6096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FAECFE-C7AD-AA49-9B25-FBE5FEF291BD}"/>
              </a:ext>
            </a:extLst>
          </p:cNvPr>
          <p:cNvCxnSpPr>
            <a:stCxn id="26" idx="2"/>
            <a:endCxn id="30" idx="0"/>
          </p:cNvCxnSpPr>
          <p:nvPr/>
        </p:nvCxnSpPr>
        <p:spPr bwMode="auto">
          <a:xfrm rot="16200000" flipH="1">
            <a:off x="6398571" y="2411131"/>
            <a:ext cx="609600" cy="1371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277D95D-258E-6C95-86F3-5BBFFE5A20FE}"/>
              </a:ext>
            </a:extLst>
          </p:cNvPr>
          <p:cNvCxnSpPr>
            <a:stCxn id="26" idx="2"/>
            <a:endCxn id="31" idx="0"/>
          </p:cNvCxnSpPr>
          <p:nvPr/>
        </p:nvCxnSpPr>
        <p:spPr bwMode="auto">
          <a:xfrm rot="16200000" flipH="1">
            <a:off x="7274871" y="1534831"/>
            <a:ext cx="609600" cy="3124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CCE871-7709-C74F-D92E-EBBD905D187C}"/>
              </a:ext>
            </a:extLst>
          </p:cNvPr>
          <p:cNvCxnSpPr>
            <a:stCxn id="29" idx="2"/>
            <a:endCxn id="33" idx="0"/>
          </p:cNvCxnSpPr>
          <p:nvPr/>
        </p:nvCxnSpPr>
        <p:spPr bwMode="auto">
          <a:xfrm rot="5400000">
            <a:off x="1750371" y="4125631"/>
            <a:ext cx="6858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994DCA-9BAA-528C-8E94-85265F1F020F}"/>
              </a:ext>
            </a:extLst>
          </p:cNvPr>
          <p:cNvCxnSpPr>
            <a:stCxn id="29" idx="2"/>
            <a:endCxn id="32" idx="0"/>
          </p:cNvCxnSpPr>
          <p:nvPr/>
        </p:nvCxnSpPr>
        <p:spPr bwMode="auto">
          <a:xfrm rot="16200000" flipH="1">
            <a:off x="2226621" y="4106581"/>
            <a:ext cx="685800" cy="495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EFFF31-07BE-6B07-CCF9-D681CE1D60AF}"/>
              </a:ext>
            </a:extLst>
          </p:cNvPr>
          <p:cNvCxnSpPr>
            <a:stCxn id="28" idx="2"/>
            <a:endCxn id="34" idx="0"/>
          </p:cNvCxnSpPr>
          <p:nvPr/>
        </p:nvCxnSpPr>
        <p:spPr bwMode="auto">
          <a:xfrm rot="5400000">
            <a:off x="3681060" y="4265618"/>
            <a:ext cx="710625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CCB725-4832-8FC0-657F-826291EAD98B}"/>
              </a:ext>
            </a:extLst>
          </p:cNvPr>
          <p:cNvCxnSpPr>
            <a:stCxn id="28" idx="2"/>
            <a:endCxn id="37" idx="0"/>
          </p:cNvCxnSpPr>
          <p:nvPr/>
        </p:nvCxnSpPr>
        <p:spPr bwMode="auto">
          <a:xfrm rot="16200000" flipH="1">
            <a:off x="4214460" y="3884618"/>
            <a:ext cx="710625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136B3C-EF41-C921-E831-82986E7E4635}"/>
              </a:ext>
            </a:extLst>
          </p:cNvPr>
          <p:cNvCxnSpPr>
            <a:stCxn id="27" idx="2"/>
            <a:endCxn id="36" idx="0"/>
          </p:cNvCxnSpPr>
          <p:nvPr/>
        </p:nvCxnSpPr>
        <p:spPr bwMode="auto">
          <a:xfrm rot="16200000" flipH="1">
            <a:off x="5662260" y="4113218"/>
            <a:ext cx="710625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804A1F-0194-EA0F-E868-0C49E72BA738}"/>
              </a:ext>
            </a:extLst>
          </p:cNvPr>
          <p:cNvCxnSpPr>
            <a:stCxn id="27" idx="2"/>
            <a:endCxn id="38" idx="0"/>
          </p:cNvCxnSpPr>
          <p:nvPr/>
        </p:nvCxnSpPr>
        <p:spPr bwMode="auto">
          <a:xfrm rot="16200000" flipH="1">
            <a:off x="6195660" y="3579818"/>
            <a:ext cx="710625" cy="152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95BA3F1-3517-326F-77A8-DA867C336DAF}"/>
              </a:ext>
            </a:extLst>
          </p:cNvPr>
          <p:cNvCxnSpPr>
            <a:stCxn id="30" idx="2"/>
            <a:endCxn id="35" idx="0"/>
          </p:cNvCxnSpPr>
          <p:nvPr/>
        </p:nvCxnSpPr>
        <p:spPr bwMode="auto">
          <a:xfrm rot="16200000" flipH="1">
            <a:off x="7643460" y="3732218"/>
            <a:ext cx="710625" cy="1219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E1CC49-0206-24D2-2F7F-5F0FBE2F736E}"/>
              </a:ext>
            </a:extLst>
          </p:cNvPr>
          <p:cNvCxnSpPr>
            <a:stCxn id="31" idx="2"/>
            <a:endCxn id="39" idx="0"/>
          </p:cNvCxnSpPr>
          <p:nvPr/>
        </p:nvCxnSpPr>
        <p:spPr bwMode="auto">
          <a:xfrm rot="16200000" flipH="1">
            <a:off x="9053160" y="4075118"/>
            <a:ext cx="710625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6040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42DD86B0-09AD-481C-9CB7-37EC7E73D89C}"/>
  <p:tag name="GENSWF_ADVANCE_TIME" val="5"/>
  <p:tag name="ISPRING_CUSTOM_TIMING_USED" val="1"/>
  <p:tag name="TIMING" val="|24.7|13.9|17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0" ma:contentTypeDescription="Create a new document." ma:contentTypeScope="" ma:versionID="04dab4df078858e8b16a629ccebd979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5bdcf26f133259999730471111e8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D00C9A-0DC6-4139-87F4-2050FEAAF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865BF5-13F4-41D6-B6F5-C886C493A54B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7b5824d-d917-4a32-b2a3-c60800968109"/>
    <ds:schemaRef ds:uri="http://purl.org/dc/dcmitype/"/>
    <ds:schemaRef ds:uri="http://purl.org/dc/elements/1.1/"/>
    <ds:schemaRef ds:uri="http://schemas.microsoft.com/office/2006/metadata/properties"/>
    <ds:schemaRef ds:uri="b8f35fde-bbdc-483f-9996-c5778ee21c89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8EDD95A-3E9E-4DB8-B9F6-C9A827A4E2DA}"/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HUST_PPT_template_2022_Blue_16x9</Template>
  <TotalTime>39</TotalTime>
  <Words>6804</Words>
  <Application>Microsoft Office PowerPoint</Application>
  <PresentationFormat>Widescreen</PresentationFormat>
  <Paragraphs>1361</Paragraphs>
  <Slides>74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Tahoma</vt:lpstr>
      <vt:lpstr>Calibri</vt:lpstr>
      <vt:lpstr>Lato</vt:lpstr>
      <vt:lpstr>Wingdings</vt:lpstr>
      <vt:lpstr>Wingdings 2</vt:lpstr>
      <vt:lpstr>Times New Roman</vt:lpstr>
      <vt:lpstr>Calibri Light</vt:lpstr>
      <vt:lpstr>Symbol</vt:lpstr>
      <vt:lpstr>Consolas</vt:lpstr>
      <vt:lpstr>Office Theme</vt:lpstr>
      <vt:lpstr>PowerPoint Presentation</vt:lpstr>
      <vt:lpstr>CẤU TRÚC DỮ LIỆU VÀ THUẬT TOÁN</vt:lpstr>
      <vt:lpstr>PowerPoint Presentation</vt:lpstr>
      <vt:lpstr>MỤC TIÊU</vt:lpstr>
      <vt:lpstr>NỘI DUNG TIẾP THEO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1. ĐỊNH NGHĨA VÀ CÁC KHÁI NIỆM CHUNG</vt:lpstr>
      <vt:lpstr>NỘI DUNG TIẾP THEO</vt:lpstr>
      <vt:lpstr>2. CÂY NHỊ PHÂN</vt:lpstr>
      <vt:lpstr>2. CÂY NHỊ PHÂN</vt:lpstr>
      <vt:lpstr>2. CÂY NHỊ PHÂN</vt:lpstr>
      <vt:lpstr>2. CÂY NHỊ PHÂN</vt:lpstr>
      <vt:lpstr>PowerPoint Presentation</vt:lpstr>
      <vt:lpstr>MỤC TIÊU</vt:lpstr>
      <vt:lpstr>NỘI DUNG TIẾP THEO</vt:lpstr>
      <vt:lpstr>1. CẤU TRÚC DỮ LIỆU BIỂU DIỄN CÂY</vt:lpstr>
      <vt:lpstr>1. CẤU TRÚC DỮ LIỆU BIỂU DIỄN CÂY</vt:lpstr>
      <vt:lpstr>1. CẤU TRÚC DỮ LIỆU BIỂU DIỄN CÂY</vt:lpstr>
      <vt:lpstr>1. CẤU TRÚC DỮ LIỆU BIỂU DIỄN CÂY</vt:lpstr>
      <vt:lpstr>1. CẤU TRÚC DỮ LIỆU BIỂU DIỄN CÂY</vt:lpstr>
      <vt:lpstr>1. CẤU TRÚC DỮ LIỆU BIỂU DIỄN CÂY</vt:lpstr>
      <vt:lpstr>1. CẤU TRÚC DỮ LIỆU BIỂU DIỄN CÂY</vt:lpstr>
      <vt:lpstr>1. CẤU TRÚC DỮ LIỆU BIỂU DIỄN CÂY</vt:lpstr>
      <vt:lpstr>1. CẤU TRÚC DỮ LIỆU BIỂU DIỄN CÂY</vt:lpstr>
      <vt:lpstr>1. CẤU TRÚC DỮ LIỆU BIỂU DIỄN CÂY</vt:lpstr>
      <vt:lpstr>NỘI DUNG TIẾP THEO</vt:lpstr>
      <vt:lpstr>2. DUYỆT CÂY</vt:lpstr>
      <vt:lpstr>2. DUYỆT CÂY</vt:lpstr>
      <vt:lpstr>2. DUYỆT CÂY</vt:lpstr>
      <vt:lpstr>2. DUYỆT CÂY</vt:lpstr>
      <vt:lpstr>2. DUYỆT CÂY</vt:lpstr>
      <vt:lpstr>2. DUYỆT CÂY</vt:lpstr>
      <vt:lpstr>2. DUYỆT CÂY</vt:lpstr>
      <vt:lpstr>2. DUYỆT CÂY</vt:lpstr>
      <vt:lpstr>NỘI DUNG TIẾP THEO</vt:lpstr>
      <vt:lpstr>3. CÂY NHỊ PHÂN</vt:lpstr>
      <vt:lpstr>3. CÂY NHỊ PHÂN</vt:lpstr>
      <vt:lpstr>3. CÂY NHỊ PHÂN</vt:lpstr>
      <vt:lpstr>3. CÂY NHỊ PHÂN</vt:lpstr>
      <vt:lpstr>3. CÂY NHỊ PHÂN</vt:lpstr>
      <vt:lpstr>3. CÂY NHỊ PHÂN</vt:lpstr>
      <vt:lpstr>3. CÂY NHỊ PHÂN</vt:lpstr>
      <vt:lpstr>3. CÂY NHỊ PHÂN</vt:lpstr>
      <vt:lpstr>3. CÂY NHỊ PHÂN</vt:lpstr>
      <vt:lpstr>3. CÂY NHỊ PHÂN</vt:lpstr>
      <vt:lpstr>3. CÂY NHỊ PHÂN</vt:lpstr>
      <vt:lpstr>PowerPoint Presentation</vt:lpstr>
      <vt:lpstr>MỤC TIÊU</vt:lpstr>
      <vt:lpstr>NỘI DUNG TIẾP THEO</vt:lpstr>
      <vt:lpstr>1. ĐỊNH NGHĨA CHIỀU CAO VÀ ĐỘ SÂU CỦA NÚT</vt:lpstr>
      <vt:lpstr>1. ĐỊNH NGHĨA CHIỀU CAO VÀ ĐỘ SÂU CỦA NÚT</vt:lpstr>
      <vt:lpstr>1. ĐỊNH NGHĨA CHIỀU CAO VÀ ĐỘ SÂU CỦA NÚT</vt:lpstr>
      <vt:lpstr>NỘI DUNG TIẾP THEO</vt:lpstr>
      <vt:lpstr>2. THUẬT TOÁN TÌM CHIỀU CAO VÀ ĐỘ SÂU</vt:lpstr>
      <vt:lpstr>2. THUẬT TOÁN TÌM CHIỀU CAO VÀ ĐỘ SÂU</vt:lpstr>
      <vt:lpstr>2. THUẬT TOÁN TÌM CHIỀU CAO VÀ ĐỘ SÂU</vt:lpstr>
      <vt:lpstr>2. THUẬT TOÁN TÌM CHIỀU CAO VÀ ĐỘ SÂU</vt:lpstr>
      <vt:lpstr>2. THUẬT TOÁN TÌM CHIỀU CAO VÀ ĐỘ SÂU</vt:lpstr>
      <vt:lpstr>2. THUẬT TOÁN TÌM CHIỀU CAO VÀ ĐỘ SÂU</vt:lpstr>
      <vt:lpstr>PowerPoint Presentation</vt:lpstr>
    </vt:vector>
  </TitlesOfParts>
  <Manager>HUST</Manager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BDP-ELearning-HUST</dc:title>
  <dc:subject>HUST</dc:subject>
  <dc:creator>BDP-Elearning-HUST</dc:creator>
  <cp:keywords>#BDP-ELearning-HUST</cp:keywords>
  <dc:description>HUST</dc:description>
  <cp:lastModifiedBy>Do Quoc Huy</cp:lastModifiedBy>
  <cp:revision>6</cp:revision>
  <dcterms:created xsi:type="dcterms:W3CDTF">2023-01-09T07:59:32Z</dcterms:created>
  <dcterms:modified xsi:type="dcterms:W3CDTF">2023-11-19T18:19:06Z</dcterms:modified>
  <cp:category>BDP-ELearning-HUST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